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emf" ContentType="image/x-emf"/>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sldIdLst>
    <p:sldId id="262" r:id="rId2"/>
    <p:sldId id="263" r:id="rId3"/>
    <p:sldId id="264" r:id="rId4"/>
    <p:sldId id="256" r:id="rId5"/>
    <p:sldId id="257" r:id="rId6"/>
    <p:sldId id="265" r:id="rId7"/>
    <p:sldId id="259" r:id="rId8"/>
    <p:sldId id="258" r:id="rId9"/>
    <p:sldId id="260" r:id="rId10"/>
    <p:sldId id="266" r:id="rId11"/>
    <p:sldId id="267" r:id="rId12"/>
    <p:sldId id="268" r:id="rId13"/>
    <p:sldId id="269" r:id="rId14"/>
    <p:sldId id="270" r:id="rId15"/>
    <p:sldId id="271" r:id="rId16"/>
    <p:sldId id="272" r:id="rId17"/>
    <p:sldId id="274" r:id="rId18"/>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0" d="100"/>
          <a:sy n="70" d="100"/>
        </p:scale>
        <p:origin x="138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264003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73880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93894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28358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04991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2198038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0575673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28176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865404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30.04.2016</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224472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791984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BD5303B-211C-4097-A2F8-DEF6E8C17C25}" type="datetimeFigureOut">
              <a:rPr lang="ru-RU" smtClean="0"/>
              <a:t>30.04.2016</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406791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BD5303B-211C-4097-A2F8-DEF6E8C17C25}" type="datetimeFigureOut">
              <a:rPr lang="ru-RU" smtClean="0"/>
              <a:t>30.04.2016</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4232260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D5303B-211C-4097-A2F8-DEF6E8C17C25}" type="datetimeFigureOut">
              <a:rPr lang="ru-RU" smtClean="0"/>
              <a:t>30.04.2016</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459627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506072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30.04.2016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15690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2BD5303B-211C-4097-A2F8-DEF6E8C17C25}" type="datetimeFigureOut">
              <a:rPr lang="ru-RU" smtClean="0"/>
              <a:t>30.04.2016</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C92EE06B-11EA-4770-835C-C0B5E994D9BC}" type="slidenum">
              <a:rPr lang="ru-RU" smtClean="0"/>
              <a:t>‹#›</a:t>
            </a:fld>
            <a:endParaRPr lang="ru-RU"/>
          </a:p>
        </p:txBody>
      </p:sp>
    </p:spTree>
    <p:extLst>
      <p:ext uri="{BB962C8B-B14F-4D97-AF65-F5344CB8AC3E}">
        <p14:creationId xmlns:p14="http://schemas.microsoft.com/office/powerpoint/2010/main" val="12510366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hyperlink" Target="#_ftn1"/><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xml"/><Relationship Id="rId1" Type="http://schemas.openxmlformats.org/officeDocument/2006/relationships/vmlDrawing" Target="../drawings/vmlDrawing1.vml"/><Relationship Id="rId4" Type="http://schemas.openxmlformats.org/officeDocument/2006/relationships/image" Target="../media/image7.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uza.uz/ru/images/631.jpg"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589963" y="243385"/>
            <a:ext cx="7403911" cy="4401205"/>
          </a:xfrm>
          <a:prstGeom prst="rect">
            <a:avLst/>
          </a:prstGeom>
        </p:spPr>
        <p:txBody>
          <a:bodyPr wrap="square">
            <a:spAutoFit/>
          </a:bodyPr>
          <a:lstStyle/>
          <a:p>
            <a:pPr indent="457200" algn="ctr">
              <a:lnSpc>
                <a:spcPct val="150000"/>
              </a:lnSpc>
              <a:spcAft>
                <a:spcPts val="0"/>
              </a:spcAft>
            </a:pPr>
            <a:r>
              <a:rPr lang="ru-RU" sz="2800" b="1" dirty="0" err="1">
                <a:solidFill>
                  <a:srgbClr val="FF0000"/>
                </a:solidFill>
              </a:rPr>
              <a:t>Ekspert</a:t>
            </a:r>
            <a:r>
              <a:rPr lang="ru-RU" sz="2800" b="1" dirty="0">
                <a:solidFill>
                  <a:srgbClr val="FF0000"/>
                </a:solidFill>
              </a:rPr>
              <a:t> </a:t>
            </a:r>
            <a:r>
              <a:rPr lang="ru-RU" sz="2800" b="1" dirty="0" err="1" smtClean="0">
                <a:solidFill>
                  <a:srgbClr val="FF0000"/>
                </a:solidFill>
              </a:rPr>
              <a:t>tizimlari</a:t>
            </a:r>
            <a:endParaRPr lang="en-US" sz="2800" b="1" dirty="0" smtClean="0">
              <a:solidFill>
                <a:srgbClr val="FF0000"/>
              </a:solidFill>
            </a:endParaRPr>
          </a:p>
          <a:p>
            <a:pPr indent="457200" algn="ctr">
              <a:lnSpc>
                <a:spcPct val="150000"/>
              </a:lnSpc>
              <a:spcAft>
                <a:spcPts val="0"/>
              </a:spcAft>
            </a:pPr>
            <a:r>
              <a:rPr lang="uz-Cyrl-UZ" sz="2800" b="1" dirty="0" smtClean="0">
                <a:solidFill>
                  <a:schemeClr val="bg2">
                    <a:lumMod val="50000"/>
                  </a:schemeClr>
                </a:solidFill>
                <a:effectLst/>
                <a:latin typeface="Times New Roman" panose="02020603050405020304" pitchFamily="18" charset="0"/>
                <a:ea typeface="Times New Roman" panose="02020603050405020304" pitchFamily="18" charset="0"/>
              </a:rPr>
              <a:t>Rеjа</a:t>
            </a:r>
            <a:r>
              <a:rPr lang="uz-Cyrl-UZ" sz="2800" b="1" dirty="0" smtClean="0">
                <a:solidFill>
                  <a:schemeClr val="bg2">
                    <a:lumMod val="50000"/>
                  </a:schemeClr>
                </a:solidFill>
                <a:effectLst/>
                <a:latin typeface="Times New Roman" panose="02020603050405020304" pitchFamily="18" charset="0"/>
                <a:ea typeface="Times New Roman" panose="02020603050405020304" pitchFamily="18" charset="0"/>
              </a:rPr>
              <a:t>:</a:t>
            </a:r>
            <a:endParaRPr lang="ru-RU" sz="2800" b="1" dirty="0" smtClean="0">
              <a:solidFill>
                <a:schemeClr val="bg2">
                  <a:lumMod val="50000"/>
                </a:schemeClr>
              </a:solidFill>
              <a:effectLst/>
              <a:latin typeface="Times New Roman" panose="02020603050405020304" pitchFamily="18" charset="0"/>
              <a:ea typeface="Times New Roman" panose="02020603050405020304" pitchFamily="18" charset="0"/>
            </a:endParaRPr>
          </a:p>
          <a:p>
            <a:pPr marL="342900" lvl="0" indent="-342900">
              <a:lnSpc>
                <a:spcPct val="150000"/>
              </a:lnSpc>
              <a:spcAft>
                <a:spcPts val="0"/>
              </a:spcAft>
              <a:buFont typeface="+mj-lt"/>
              <a:buAutoNum type="arabicPeriod"/>
              <a:tabLst>
                <a:tab pos="481965" algn="l"/>
              </a:tabLst>
            </a:pPr>
            <a:r>
              <a:rPr lang="en-US" sz="2800" b="1" dirty="0" err="1" smtClean="0">
                <a:solidFill>
                  <a:schemeClr val="accent1">
                    <a:lumMod val="60000"/>
                    <a:lumOff val="40000"/>
                  </a:schemeClr>
                </a:solidFill>
                <a:effectLst/>
                <a:latin typeface="Times New Roman" panose="02020603050405020304" pitchFamily="18" charset="0"/>
                <a:ea typeface="Times New Roman" panose="02020603050405020304" pitchFamily="18" charset="0"/>
              </a:rPr>
              <a:t>Bilimlar</a:t>
            </a:r>
            <a:r>
              <a:rPr lang="en-US" sz="2800" b="1" dirty="0" smtClean="0">
                <a:solidFill>
                  <a:schemeClr val="accent1">
                    <a:lumMod val="60000"/>
                    <a:lumOff val="40000"/>
                  </a:schemeClr>
                </a:solidFill>
                <a:effectLst/>
                <a:latin typeface="Times New Roman" panose="02020603050405020304" pitchFamily="18" charset="0"/>
                <a:ea typeface="Times New Roman" panose="02020603050405020304" pitchFamily="18" charset="0"/>
              </a:rPr>
              <a:t>   </a:t>
            </a:r>
            <a:r>
              <a:rPr lang="en-US" sz="2800" b="1" dirty="0" err="1" smtClean="0">
                <a:solidFill>
                  <a:schemeClr val="accent1">
                    <a:lumMod val="60000"/>
                    <a:lumOff val="40000"/>
                  </a:schemeClr>
                </a:solidFill>
                <a:effectLst/>
                <a:latin typeface="Times New Roman" panose="02020603050405020304" pitchFamily="18" charset="0"/>
                <a:ea typeface="Times New Roman" panose="02020603050405020304" pitchFamily="18" charset="0"/>
              </a:rPr>
              <a:t>haqida</a:t>
            </a:r>
            <a:r>
              <a:rPr lang="en-US" sz="2800" b="1" dirty="0" smtClean="0">
                <a:solidFill>
                  <a:schemeClr val="accent1">
                    <a:lumMod val="60000"/>
                    <a:lumOff val="40000"/>
                  </a:schemeClr>
                </a:solidFill>
                <a:effectLst/>
                <a:latin typeface="Times New Roman" panose="02020603050405020304" pitchFamily="18" charset="0"/>
                <a:ea typeface="Times New Roman" panose="02020603050405020304" pitchFamily="18" charset="0"/>
              </a:rPr>
              <a:t>   </a:t>
            </a:r>
            <a:r>
              <a:rPr lang="en-US" sz="2800" b="1" dirty="0" err="1" smtClean="0">
                <a:solidFill>
                  <a:schemeClr val="accent1">
                    <a:lumMod val="60000"/>
                    <a:lumOff val="40000"/>
                  </a:schemeClr>
                </a:solidFill>
                <a:effectLst/>
                <a:latin typeface="Times New Roman" panose="02020603050405020304" pitchFamily="18" charset="0"/>
                <a:ea typeface="Times New Roman" panose="02020603050405020304" pitchFamily="18" charset="0"/>
              </a:rPr>
              <a:t>tushuncha</a:t>
            </a:r>
            <a:r>
              <a:rPr lang="en-US" sz="2800" b="1" dirty="0" smtClean="0">
                <a:solidFill>
                  <a:schemeClr val="accent1">
                    <a:lumMod val="60000"/>
                    <a:lumOff val="40000"/>
                  </a:schemeClr>
                </a:solidFill>
                <a:effectLst/>
                <a:latin typeface="Times New Roman" panose="02020603050405020304" pitchFamily="18" charset="0"/>
                <a:ea typeface="Times New Roman" panose="02020603050405020304" pitchFamily="18" charset="0"/>
              </a:rPr>
              <a:t>. </a:t>
            </a:r>
            <a:endParaRPr lang="ru-RU" sz="2800" b="1" dirty="0" smtClean="0">
              <a:solidFill>
                <a:schemeClr val="accent1">
                  <a:lumMod val="60000"/>
                  <a:lumOff val="40000"/>
                </a:schemeClr>
              </a:solidFill>
              <a:effectLst/>
              <a:latin typeface="Times New Roman" panose="02020603050405020304" pitchFamily="18" charset="0"/>
              <a:ea typeface="Times New Roman" panose="02020603050405020304" pitchFamily="18" charset="0"/>
            </a:endParaRPr>
          </a:p>
          <a:p>
            <a:pPr marL="342900" lvl="0" indent="-342900">
              <a:lnSpc>
                <a:spcPct val="150000"/>
              </a:lnSpc>
              <a:spcAft>
                <a:spcPts val="0"/>
              </a:spcAft>
              <a:buFont typeface="+mj-lt"/>
              <a:buAutoNum type="arabicPeriod"/>
              <a:tabLst>
                <a:tab pos="481965" algn="l"/>
              </a:tabLst>
            </a:pPr>
            <a:r>
              <a:rPr lang="en-US" sz="2800" b="1" dirty="0" err="1" smtClean="0">
                <a:solidFill>
                  <a:schemeClr val="accent4">
                    <a:lumMod val="75000"/>
                  </a:schemeClr>
                </a:solidFill>
                <a:effectLst/>
                <a:latin typeface="Times New Roman" panose="02020603050405020304" pitchFamily="18" charset="0"/>
                <a:ea typeface="Times New Roman" panose="02020603050405020304" pitchFamily="18" charset="0"/>
              </a:rPr>
              <a:t>Bilimlarning</a:t>
            </a:r>
            <a:r>
              <a:rPr lang="en-US" sz="2800" b="1" dirty="0" smtClean="0">
                <a:solidFill>
                  <a:schemeClr val="accent4">
                    <a:lumMod val="75000"/>
                  </a:schemeClr>
                </a:solidFill>
                <a:effectLst/>
                <a:latin typeface="Times New Roman" panose="02020603050405020304" pitchFamily="18" charset="0"/>
                <a:ea typeface="Times New Roman" panose="02020603050405020304" pitchFamily="18" charset="0"/>
              </a:rPr>
              <a:t>  </a:t>
            </a:r>
            <a:r>
              <a:rPr lang="en-US" sz="2800" b="1" dirty="0" err="1" smtClean="0">
                <a:solidFill>
                  <a:schemeClr val="accent4">
                    <a:lumMod val="75000"/>
                  </a:schemeClr>
                </a:solidFill>
                <a:effectLst/>
                <a:latin typeface="Times New Roman" panose="02020603050405020304" pitchFamily="18" charset="0"/>
                <a:ea typeface="Times New Roman" panose="02020603050405020304" pitchFamily="18" charset="0"/>
              </a:rPr>
              <a:t>aosiy</a:t>
            </a:r>
            <a:r>
              <a:rPr lang="en-US" sz="2800" b="1" dirty="0" smtClean="0">
                <a:solidFill>
                  <a:schemeClr val="accent4">
                    <a:lumMod val="75000"/>
                  </a:schemeClr>
                </a:solidFill>
                <a:effectLst/>
                <a:latin typeface="Times New Roman" panose="02020603050405020304" pitchFamily="18" charset="0"/>
                <a:ea typeface="Times New Roman" panose="02020603050405020304" pitchFamily="18" charset="0"/>
              </a:rPr>
              <a:t>   </a:t>
            </a:r>
            <a:r>
              <a:rPr lang="en-US" sz="2800" b="1" dirty="0" err="1" smtClean="0">
                <a:solidFill>
                  <a:schemeClr val="accent4">
                    <a:lumMod val="75000"/>
                  </a:schemeClr>
                </a:solidFill>
                <a:effectLst/>
                <a:latin typeface="Times New Roman" panose="02020603050405020304" pitchFamily="18" charset="0"/>
                <a:ea typeface="Times New Roman" panose="02020603050405020304" pitchFamily="18" charset="0"/>
              </a:rPr>
              <a:t>xosslari</a:t>
            </a:r>
            <a:r>
              <a:rPr lang="en-US" sz="2800" b="1" dirty="0" smtClean="0">
                <a:solidFill>
                  <a:schemeClr val="accent4">
                    <a:lumMod val="75000"/>
                  </a:schemeClr>
                </a:solidFill>
                <a:effectLst/>
                <a:latin typeface="Times New Roman" panose="02020603050405020304" pitchFamily="18" charset="0"/>
                <a:ea typeface="Times New Roman" panose="02020603050405020304" pitchFamily="18" charset="0"/>
              </a:rPr>
              <a:t>.</a:t>
            </a:r>
            <a:endParaRPr lang="ru-RU" sz="2800" b="1" dirty="0" smtClean="0">
              <a:solidFill>
                <a:schemeClr val="accent4">
                  <a:lumMod val="75000"/>
                </a:schemeClr>
              </a:solidFill>
              <a:effectLst/>
              <a:latin typeface="Times New Roman" panose="02020603050405020304" pitchFamily="18" charset="0"/>
              <a:ea typeface="Times New Roman" panose="02020603050405020304" pitchFamily="18" charset="0"/>
            </a:endParaRPr>
          </a:p>
          <a:p>
            <a:pPr marL="342900" lvl="0" indent="-342900">
              <a:lnSpc>
                <a:spcPct val="150000"/>
              </a:lnSpc>
              <a:spcAft>
                <a:spcPts val="0"/>
              </a:spcAft>
              <a:buFont typeface="+mj-lt"/>
              <a:buAutoNum type="arabicPeriod"/>
              <a:tabLst>
                <a:tab pos="481965" algn="l"/>
              </a:tabLst>
            </a:pPr>
            <a:r>
              <a:rPr lang="en-US" sz="2800" b="1" dirty="0" err="1" smtClean="0">
                <a:solidFill>
                  <a:srgbClr val="FFC000"/>
                </a:solidFill>
                <a:effectLst/>
                <a:latin typeface="Times New Roman" panose="02020603050405020304" pitchFamily="18" charset="0"/>
                <a:ea typeface="Times New Roman" panose="02020603050405020304" pitchFamily="18" charset="0"/>
              </a:rPr>
              <a:t>Bilimlarni</a:t>
            </a:r>
            <a:r>
              <a:rPr lang="en-US" sz="2800" b="1" dirty="0" smtClean="0">
                <a:solidFill>
                  <a:srgbClr val="FFC000"/>
                </a:solidFill>
                <a:effectLst/>
                <a:latin typeface="Times New Roman" panose="02020603050405020304" pitchFamily="18" charset="0"/>
                <a:ea typeface="Times New Roman" panose="02020603050405020304" pitchFamily="18" charset="0"/>
              </a:rPr>
              <a:t>  </a:t>
            </a:r>
            <a:r>
              <a:rPr lang="en-US" sz="2800" b="1" dirty="0" err="1" smtClean="0">
                <a:solidFill>
                  <a:srgbClr val="FFC000"/>
                </a:solidFill>
                <a:effectLst/>
                <a:latin typeface="Times New Roman" panose="02020603050405020304" pitchFamily="18" charset="0"/>
                <a:ea typeface="Times New Roman" panose="02020603050405020304" pitchFamily="18" charset="0"/>
              </a:rPr>
              <a:t>olish</a:t>
            </a:r>
            <a:r>
              <a:rPr lang="en-US" sz="2800" b="1" dirty="0" smtClean="0">
                <a:solidFill>
                  <a:srgbClr val="FFC000"/>
                </a:solidFill>
                <a:effectLst/>
                <a:latin typeface="Times New Roman" panose="02020603050405020304" pitchFamily="18" charset="0"/>
                <a:ea typeface="Times New Roman" panose="02020603050405020304" pitchFamily="18" charset="0"/>
              </a:rPr>
              <a:t>  </a:t>
            </a:r>
            <a:r>
              <a:rPr lang="en-US" sz="2800" b="1" dirty="0" err="1" smtClean="0">
                <a:solidFill>
                  <a:srgbClr val="FFC000"/>
                </a:solidFill>
                <a:effectLst/>
                <a:latin typeface="Times New Roman" panose="02020603050405020304" pitchFamily="18" charset="0"/>
                <a:ea typeface="Times New Roman" panose="02020603050405020304" pitchFamily="18" charset="0"/>
              </a:rPr>
              <a:t>usullari</a:t>
            </a:r>
            <a:r>
              <a:rPr lang="uz-Cyrl-UZ" sz="2800" b="1" dirty="0" smtClean="0">
                <a:solidFill>
                  <a:srgbClr val="FFC000"/>
                </a:solidFill>
                <a:effectLst/>
                <a:latin typeface="Times New Roman" panose="02020603050405020304" pitchFamily="18" charset="0"/>
                <a:ea typeface="Times New Roman" panose="02020603050405020304" pitchFamily="18" charset="0"/>
              </a:rPr>
              <a:t>.</a:t>
            </a:r>
            <a:endParaRPr lang="ru-RU" sz="2800" b="1" dirty="0" smtClean="0">
              <a:solidFill>
                <a:srgbClr val="FFC000"/>
              </a:solidFill>
              <a:effectLst/>
              <a:latin typeface="Times New Roman" panose="02020603050405020304" pitchFamily="18" charset="0"/>
              <a:ea typeface="Times New Roman" panose="02020603050405020304" pitchFamily="18" charset="0"/>
            </a:endParaRPr>
          </a:p>
          <a:p>
            <a:pPr marL="342900" lvl="0" indent="-342900">
              <a:lnSpc>
                <a:spcPct val="150000"/>
              </a:lnSpc>
              <a:spcAft>
                <a:spcPts val="0"/>
              </a:spcAft>
              <a:buFont typeface="+mj-lt"/>
              <a:buAutoNum type="arabicPeriod"/>
              <a:tabLst>
                <a:tab pos="481965" algn="l"/>
              </a:tabLst>
            </a:pPr>
            <a:r>
              <a:rPr lang="en-US" sz="2800" b="1" dirty="0" err="1" smtClean="0">
                <a:solidFill>
                  <a:srgbClr val="FF0000"/>
                </a:solidFill>
                <a:effectLst/>
                <a:latin typeface="Times New Roman" panose="02020603050405020304" pitchFamily="18" charset="0"/>
                <a:ea typeface="Times New Roman" panose="02020603050405020304" pitchFamily="18" charset="0"/>
              </a:rPr>
              <a:t>Bilimlar</a:t>
            </a:r>
            <a:r>
              <a:rPr lang="en-US" sz="2800" b="1" dirty="0" smtClean="0">
                <a:solidFill>
                  <a:srgbClr val="FF0000"/>
                </a:solidFill>
                <a:effectLst/>
                <a:latin typeface="Times New Roman" panose="02020603050405020304" pitchFamily="18" charset="0"/>
                <a:ea typeface="Times New Roman" panose="02020603050405020304" pitchFamily="18" charset="0"/>
              </a:rPr>
              <a:t>  </a:t>
            </a:r>
            <a:r>
              <a:rPr lang="en-US" sz="2800" b="1" dirty="0" err="1" smtClean="0">
                <a:solidFill>
                  <a:srgbClr val="FF0000"/>
                </a:solidFill>
                <a:effectLst/>
                <a:latin typeface="Times New Roman" panose="02020603050405020304" pitchFamily="18" charset="0"/>
                <a:ea typeface="Times New Roman" panose="02020603050405020304" pitchFamily="18" charset="0"/>
              </a:rPr>
              <a:t>bazasi</a:t>
            </a:r>
            <a:r>
              <a:rPr lang="en-US" sz="2800" b="1" dirty="0" smtClean="0">
                <a:solidFill>
                  <a:srgbClr val="FF0000"/>
                </a:solidFill>
                <a:effectLst/>
                <a:latin typeface="Times New Roman" panose="02020603050405020304" pitchFamily="18" charset="0"/>
                <a:ea typeface="Times New Roman" panose="02020603050405020304" pitchFamily="18" charset="0"/>
              </a:rPr>
              <a:t>   </a:t>
            </a:r>
            <a:r>
              <a:rPr lang="en-US" sz="2800" b="1" dirty="0" err="1" smtClean="0">
                <a:solidFill>
                  <a:srgbClr val="FF0000"/>
                </a:solidFill>
                <a:effectLst/>
                <a:latin typeface="Times New Roman" panose="02020603050405020304" pitchFamily="18" charset="0"/>
                <a:ea typeface="Times New Roman" panose="02020603050405020304" pitchFamily="18" charset="0"/>
              </a:rPr>
              <a:t>haqida</a:t>
            </a:r>
            <a:r>
              <a:rPr lang="en-US" sz="2800" b="1" dirty="0" smtClean="0">
                <a:solidFill>
                  <a:srgbClr val="FF0000"/>
                </a:solidFill>
                <a:effectLst/>
                <a:latin typeface="Times New Roman" panose="02020603050405020304" pitchFamily="18" charset="0"/>
                <a:ea typeface="Times New Roman" panose="02020603050405020304" pitchFamily="18" charset="0"/>
              </a:rPr>
              <a:t> </a:t>
            </a:r>
            <a:r>
              <a:rPr lang="en-US" sz="2800" b="1" dirty="0" err="1" smtClean="0">
                <a:solidFill>
                  <a:srgbClr val="FF0000"/>
                </a:solidFill>
                <a:effectLst/>
                <a:latin typeface="Times New Roman" panose="02020603050405020304" pitchFamily="18" charset="0"/>
                <a:ea typeface="Times New Roman" panose="02020603050405020304" pitchFamily="18" charset="0"/>
              </a:rPr>
              <a:t>ma’lumot</a:t>
            </a:r>
            <a:r>
              <a:rPr lang="uz-Cyrl-UZ" sz="2800" b="1" dirty="0" smtClean="0">
                <a:solidFill>
                  <a:srgbClr val="FF0000"/>
                </a:solidFill>
                <a:effectLst/>
                <a:latin typeface="Times New Roman" panose="02020603050405020304" pitchFamily="18" charset="0"/>
                <a:ea typeface="Times New Roman" panose="02020603050405020304" pitchFamily="18" charset="0"/>
              </a:rPr>
              <a:t>.</a:t>
            </a:r>
            <a:endParaRPr lang="ru-RU" sz="2800" b="1" dirty="0" smtClean="0">
              <a:solidFill>
                <a:srgbClr val="FF0000"/>
              </a:solidFill>
              <a:effectLst/>
              <a:latin typeface="Times New Roman" panose="02020603050405020304" pitchFamily="18" charset="0"/>
              <a:ea typeface="Times New Roman" panose="02020603050405020304" pitchFamily="18" charset="0"/>
            </a:endParaRPr>
          </a:p>
          <a:p>
            <a:pPr indent="457200">
              <a:spcAft>
                <a:spcPts val="0"/>
              </a:spcAft>
            </a:pPr>
            <a:r>
              <a:rPr lang="uz-Cyrl-UZ" sz="2800" b="1" dirty="0" smtClean="0">
                <a:effectLst/>
                <a:latin typeface="Times New Roman" panose="02020603050405020304" pitchFamily="18" charset="0"/>
                <a:ea typeface="Times New Roman" panose="02020603050405020304" pitchFamily="18" charset="0"/>
              </a:rPr>
              <a:t> </a:t>
            </a:r>
            <a:endParaRPr lang="ru-RU" sz="2800" b="1"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17397127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1" end="1"/>
                                            </p:txEl>
                                          </p:spTgt>
                                        </p:tgtEl>
                                        <p:attrNameLst>
                                          <p:attrName>style.visibility</p:attrName>
                                        </p:attrNameLst>
                                      </p:cBhvr>
                                      <p:to>
                                        <p:strVal val="visible"/>
                                      </p:to>
                                    </p:set>
                                    <p:animEffect transition="in" filter="fade">
                                      <p:cBhvr>
                                        <p:cTn id="12" dur="500"/>
                                        <p:tgtEl>
                                          <p:spTgt spid="3">
                                            <p:txEl>
                                              <p:pRg st="1" end="1"/>
                                            </p:txEl>
                                          </p:spTgt>
                                        </p:tgtEl>
                                      </p:cBhvr>
                                    </p:animEffect>
                                  </p:childTnLst>
                                </p:cTn>
                              </p:par>
                              <p:par>
                                <p:cTn id="13" presetID="10" presetClass="entr" presetSubtype="0" fill="hold" nodeType="with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animEffect transition="in" filter="fade">
                                      <p:cBhvr>
                                        <p:cTn id="15" dur="500"/>
                                        <p:tgtEl>
                                          <p:spTgt spid="3">
                                            <p:txEl>
                                              <p:pRg st="2" end="2"/>
                                            </p:txEl>
                                          </p:spTgt>
                                        </p:tgtEl>
                                      </p:cBhvr>
                                    </p:animEffect>
                                  </p:childTnLst>
                                </p:cTn>
                              </p:par>
                              <p:par>
                                <p:cTn id="16" presetID="10" presetClass="entr" presetSubtype="0" fill="hold" nodeType="withEffect">
                                  <p:stCondLst>
                                    <p:cond delay="0"/>
                                  </p:stCondLst>
                                  <p:childTnLst>
                                    <p:set>
                                      <p:cBhvr>
                                        <p:cTn id="17" dur="1" fill="hold">
                                          <p:stCondLst>
                                            <p:cond delay="0"/>
                                          </p:stCondLst>
                                        </p:cTn>
                                        <p:tgtEl>
                                          <p:spTgt spid="3">
                                            <p:txEl>
                                              <p:pRg st="3" end="3"/>
                                            </p:txEl>
                                          </p:spTgt>
                                        </p:tgtEl>
                                        <p:attrNameLst>
                                          <p:attrName>style.visibility</p:attrName>
                                        </p:attrNameLst>
                                      </p:cBhvr>
                                      <p:to>
                                        <p:strVal val="visible"/>
                                      </p:to>
                                    </p:set>
                                    <p:animEffect transition="in" filter="fade">
                                      <p:cBhvr>
                                        <p:cTn id="18" dur="500"/>
                                        <p:tgtEl>
                                          <p:spTgt spid="3">
                                            <p:txEl>
                                              <p:pRg st="3" end="3"/>
                                            </p:txEl>
                                          </p:spTgt>
                                        </p:tgtEl>
                                      </p:cBhvr>
                                    </p:animEffect>
                                  </p:childTnLst>
                                </p:cTn>
                              </p:par>
                              <p:par>
                                <p:cTn id="19" presetID="10" presetClass="entr" presetSubtype="0" fill="hold"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animEffect transition="in" filter="fade">
                                      <p:cBhvr>
                                        <p:cTn id="21" dur="500"/>
                                        <p:tgtEl>
                                          <p:spTgt spid="3">
                                            <p:txEl>
                                              <p:pRg st="4" end="4"/>
                                            </p:txEl>
                                          </p:spTgt>
                                        </p:tgtEl>
                                      </p:cBhvr>
                                    </p:animEffect>
                                  </p:childTnLst>
                                </p:cTn>
                              </p:par>
                              <p:par>
                                <p:cTn id="22" presetID="10" presetClass="entr" presetSubtype="0" fill="hold" nodeType="withEffect">
                                  <p:stCondLst>
                                    <p:cond delay="0"/>
                                  </p:stCondLst>
                                  <p:childTnLst>
                                    <p:set>
                                      <p:cBhvr>
                                        <p:cTn id="23" dur="1" fill="hold">
                                          <p:stCondLst>
                                            <p:cond delay="0"/>
                                          </p:stCondLst>
                                        </p:cTn>
                                        <p:tgtEl>
                                          <p:spTgt spid="3">
                                            <p:txEl>
                                              <p:pRg st="5" end="5"/>
                                            </p:txEl>
                                          </p:spTgt>
                                        </p:tgtEl>
                                        <p:attrNameLst>
                                          <p:attrName>style.visibility</p:attrName>
                                        </p:attrNameLst>
                                      </p:cBhvr>
                                      <p:to>
                                        <p:strVal val="visible"/>
                                      </p:to>
                                    </p:set>
                                    <p:animEffect transition="in" filter="fade">
                                      <p:cBhvr>
                                        <p:cTn id="24"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Таблица 6"/>
          <p:cNvGraphicFramePr>
            <a:graphicFrameLocks noGrp="1"/>
          </p:cNvGraphicFramePr>
          <p:nvPr>
            <p:extLst>
              <p:ext uri="{D42A27DB-BD31-4B8C-83A1-F6EECF244321}">
                <p14:modId xmlns:p14="http://schemas.microsoft.com/office/powerpoint/2010/main" val="3781849277"/>
              </p:ext>
            </p:extLst>
          </p:nvPr>
        </p:nvGraphicFramePr>
        <p:xfrm>
          <a:off x="1269238" y="2060813"/>
          <a:ext cx="7028602" cy="2347414"/>
        </p:xfrm>
        <a:graphic>
          <a:graphicData uri="http://schemas.openxmlformats.org/drawingml/2006/table">
            <a:tbl>
              <a:tblPr/>
              <a:tblGrid>
                <a:gridCol w="1314347"/>
                <a:gridCol w="1420012"/>
                <a:gridCol w="1357677"/>
                <a:gridCol w="1583450"/>
                <a:gridCol w="1353116"/>
              </a:tblGrid>
              <a:tr h="938965">
                <a:tc>
                  <a:txBody>
                    <a:bodyPr/>
                    <a:lstStyle/>
                    <a:p>
                      <a:pPr indent="-43180" algn="ctr">
                        <a:lnSpc>
                          <a:spcPct val="107000"/>
                        </a:lnSpc>
                        <a:spcAft>
                          <a:spcPts val="0"/>
                        </a:spcAft>
                      </a:pPr>
                      <a:r>
                        <a:rPr lang="ru-RU" sz="1400" b="1" dirty="0" err="1">
                          <a:effectLst/>
                          <a:latin typeface="Times New Roman" panose="02020603050405020304" pitchFamily="18" charset="0"/>
                          <a:ea typeface="Times New Roman" panose="02020603050405020304" pitchFamily="18" charset="0"/>
                          <a:cs typeface="Times New Roman" panose="02020603050405020304" pitchFamily="18" charset="0"/>
                        </a:rPr>
                        <a:t>Shaxsiy</a:t>
                      </a:r>
                      <a:r>
                        <a:rPr lang="ru-RU" sz="1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400" b="1" dirty="0" err="1">
                          <a:effectLst/>
                          <a:latin typeface="Times New Roman" panose="02020603050405020304" pitchFamily="18" charset="0"/>
                          <a:ea typeface="Times New Roman" panose="02020603050405020304" pitchFamily="18" charset="0"/>
                          <a:cs typeface="Times New Roman" panose="02020603050405020304" pitchFamily="18" charset="0"/>
                        </a:rPr>
                        <a:t>ishi</a:t>
                      </a:r>
                      <a:r>
                        <a:rPr lang="ru-RU" sz="1400" b="1" dirty="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ctr">
                        <a:lnSpc>
                          <a:spcPct val="107000"/>
                        </a:lnSpc>
                        <a:spcAft>
                          <a:spcPts val="0"/>
                        </a:spcAft>
                      </a:pPr>
                      <a:r>
                        <a:rPr lang="ru-RU" sz="1400" b="1">
                          <a:effectLst/>
                          <a:latin typeface="Times New Roman" panose="02020603050405020304" pitchFamily="18" charset="0"/>
                          <a:ea typeface="Times New Roman" panose="02020603050405020304" pitchFamily="18" charset="0"/>
                          <a:cs typeface="Times New Roman" panose="02020603050405020304" pitchFamily="18" charset="0"/>
                        </a:rPr>
                        <a:t>Familiyasi</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ctr">
                        <a:lnSpc>
                          <a:spcPct val="107000"/>
                        </a:lnSpc>
                        <a:spcAft>
                          <a:spcPts val="0"/>
                        </a:spcAft>
                      </a:pPr>
                      <a:r>
                        <a:rPr lang="ru-RU" sz="1400" b="1">
                          <a:effectLst/>
                          <a:latin typeface="Times New Roman" panose="02020603050405020304" pitchFamily="18" charset="0"/>
                          <a:ea typeface="Times New Roman" panose="02020603050405020304" pitchFamily="18" charset="0"/>
                          <a:cs typeface="Times New Roman" panose="02020603050405020304" pitchFamily="18" charset="0"/>
                        </a:rPr>
                        <a:t>Ismi</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ctr">
                        <a:lnSpc>
                          <a:spcPct val="107000"/>
                        </a:lnSpc>
                        <a:spcAft>
                          <a:spcPts val="0"/>
                        </a:spcAft>
                      </a:pPr>
                      <a:r>
                        <a:rPr lang="ru-RU" sz="1400" b="1">
                          <a:effectLst/>
                          <a:latin typeface="Times New Roman" panose="02020603050405020304" pitchFamily="18" charset="0"/>
                          <a:ea typeface="Times New Roman" panose="02020603050405020304" pitchFamily="18" charset="0"/>
                          <a:cs typeface="Times New Roman" panose="02020603050405020304" pitchFamily="18" charset="0"/>
                        </a:rPr>
                        <a:t>Otasining ismi</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ctr">
                        <a:lnSpc>
                          <a:spcPct val="107000"/>
                        </a:lnSpc>
                        <a:spcAft>
                          <a:spcPts val="0"/>
                        </a:spcAft>
                      </a:pPr>
                      <a:r>
                        <a:rPr lang="ru-RU" sz="1400" b="1" dirty="0" err="1">
                          <a:effectLst/>
                          <a:latin typeface="Times New Roman" panose="02020603050405020304" pitchFamily="18" charset="0"/>
                          <a:ea typeface="Times New Roman" panose="02020603050405020304" pitchFamily="18" charset="0"/>
                          <a:cs typeface="Times New Roman" panose="02020603050405020304" pitchFamily="18" charset="0"/>
                        </a:rPr>
                        <a:t>Tu</a:t>
                      </a:r>
                      <a:r>
                        <a:rPr lang="uz-Cyrl-UZ" sz="1400" b="1" dirty="0">
                          <a:effectLst/>
                          <a:latin typeface="Times New Roman" panose="02020603050405020304" pitchFamily="18" charset="0"/>
                          <a:ea typeface="Times New Roman" panose="02020603050405020304" pitchFamily="18" charset="0"/>
                          <a:cs typeface="Times New Roman" panose="02020603050405020304" pitchFamily="18" charset="0"/>
                        </a:rPr>
                        <a:t>g’</a:t>
                      </a:r>
                      <a:r>
                        <a:rPr lang="ru-RU" sz="1400" b="1" dirty="0" err="1">
                          <a:effectLst/>
                          <a:latin typeface="Times New Roman" panose="02020603050405020304" pitchFamily="18" charset="0"/>
                          <a:ea typeface="Times New Roman" panose="02020603050405020304" pitchFamily="18" charset="0"/>
                          <a:cs typeface="Times New Roman" panose="02020603050405020304" pitchFamily="18" charset="0"/>
                        </a:rPr>
                        <a:t>ilgan</a:t>
                      </a:r>
                      <a:r>
                        <a:rPr lang="ru-RU" sz="1400" b="1" dirty="0">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sz="1400" b="1" dirty="0" err="1">
                          <a:effectLst/>
                          <a:latin typeface="Times New Roman" panose="02020603050405020304" pitchFamily="18" charset="0"/>
                          <a:ea typeface="Times New Roman" panose="02020603050405020304" pitchFamily="18" charset="0"/>
                          <a:cs typeface="Times New Roman" panose="02020603050405020304" pitchFamily="18" charset="0"/>
                        </a:rPr>
                        <a:t>sana</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483">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16493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Aliev</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Karim</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Ergashevich</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01.01.79</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483">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16498</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Hakimov</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Bobur</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Malikovich</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15.</a:t>
                      </a:r>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0</a:t>
                      </a: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2.8</a:t>
                      </a:r>
                      <a:r>
                        <a:rPr lang="en-US" sz="1400">
                          <a:effectLst/>
                          <a:latin typeface="Times New Roman" panose="02020603050405020304" pitchFamily="18" charset="0"/>
                          <a:ea typeface="Times New Roman" panose="02020603050405020304" pitchFamily="18" charset="0"/>
                          <a:cs typeface="Times New Roman" panose="02020603050405020304" pitchFamily="18" charset="0"/>
                        </a:rPr>
                        <a:t>3</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69483">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16595</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Zokirov</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Anvar</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a:effectLst/>
                          <a:latin typeface="Times New Roman" panose="02020603050405020304" pitchFamily="18" charset="0"/>
                          <a:ea typeface="Times New Roman" panose="02020603050405020304" pitchFamily="18" charset="0"/>
                          <a:cs typeface="Times New Roman" panose="02020603050405020304" pitchFamily="18" charset="0"/>
                        </a:rPr>
                        <a:t>Rashidovich</a:t>
                      </a:r>
                      <a:endParaRPr lang="ru-RU"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indent="-43180" algn="just">
                        <a:lnSpc>
                          <a:spcPct val="107000"/>
                        </a:lnSpc>
                        <a:spcAft>
                          <a:spcPts val="0"/>
                        </a:spcAft>
                      </a:pPr>
                      <a:r>
                        <a:rPr lang="ru-RU" sz="1400" dirty="0">
                          <a:effectLst/>
                          <a:latin typeface="Times New Roman" panose="02020603050405020304" pitchFamily="18" charset="0"/>
                          <a:ea typeface="Times New Roman" panose="02020603050405020304" pitchFamily="18" charset="0"/>
                          <a:cs typeface="Times New Roman" panose="02020603050405020304" pitchFamily="18" charset="0"/>
                        </a:rPr>
                        <a:t>15.05.84</a:t>
                      </a:r>
                      <a:endParaRPr lang="ru-RU"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 name="Rectangle 4"/>
          <p:cNvSpPr>
            <a:spLocks noChangeArrowheads="1"/>
          </p:cNvSpPr>
          <p:nvPr/>
        </p:nvSpPr>
        <p:spPr bwMode="auto">
          <a:xfrm>
            <a:off x="941690" y="281466"/>
            <a:ext cx="8202310" cy="67403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342900" algn="l" defTabSz="914400" rtl="0" eaLnBrk="0" fontAlgn="base" latinLnBrk="0" hangingPunct="0">
              <a:lnSpc>
                <a:spcPct val="100000"/>
              </a:lnSpc>
              <a:spcBef>
                <a:spcPct val="0"/>
              </a:spcBef>
              <a:spcAft>
                <a:spcPct val="0"/>
              </a:spcAft>
              <a:buClrTx/>
              <a:buSzTx/>
              <a:buFontTx/>
              <a:buNone/>
              <a:tabLst/>
            </a:pP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1-misol: strukturalanmagan ma’lumotlar. </a:t>
            </a:r>
            <a:endParaRPr kumimoji="0" lang="ru-RU"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Shaxsiy ish №16493; Aliev Karim Ergashevich; tug’ilgan sana 1 yanvar 1979 yil; </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Shaxsiy ish №16498; Hakimov Bobur	Malikovich; tug’ilgan sana 15 fevral 1983 yil;</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Shaxsiy ish №16595; Zokirov Anvar Rashidovich; tug’ilgan sana 15 may 1984 yil.</a:t>
            </a:r>
            <a:endParaRPr kumimoji="0" lang="ru-RU"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lang="en-US" sz="1600" dirty="0">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2-misol: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Strukturalangan</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ma’lumotlar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endParaRPr kumimoji="0" lang="ru-RU"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Zamonaviy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MO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texn</a:t>
            </a: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logiyasida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yaratish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unga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xizmat</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kursatish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foydalanuvchilarni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bilan</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ishlashiga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imkon</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yaratish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maxsus</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dasturiy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uskunalar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yordamida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amalga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oshiriladi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Bunday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dasturiy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uskunalar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yordamida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amalga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oshiriladi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Bunday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dasturiy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uskunalar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majmuasi</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1"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Ma’lumotlar</a:t>
            </a:r>
            <a:r>
              <a:rPr kumimoji="0" lang="ru-RU" sz="1600" b="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1"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omborini</a:t>
            </a:r>
            <a:r>
              <a:rPr kumimoji="0" lang="ru-RU" sz="1600" b="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1"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boshkarish</a:t>
            </a:r>
            <a:r>
              <a:rPr kumimoji="0" lang="ru-RU" sz="1600" b="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1"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tizimlari</a:t>
            </a:r>
            <a:r>
              <a:rPr kumimoji="0" lang="ru-RU" sz="1600" b="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(MOBT</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deb</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ataladi</a:t>
            </a:r>
            <a:r>
              <a:rPr kumimoji="0" lang="ru-RU" sz="1600" b="0" i="1"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r>
              <a:rPr kumimoji="0" lang="ru-RU" sz="1600" b="1" i="1" u="none" strike="noStrike" cap="none" normalizeH="0" baseline="3000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a:t>
            </a:r>
            <a:r>
              <a:rPr kumimoji="0" lang="ru-RU" sz="1600" b="1" i="1" u="none" strike="noStrike" cap="none" normalizeH="0" baseline="30000" dirty="0" smtClean="0" bmk="">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hlinkClick r:id="rId2"/>
              </a:rPr>
              <a:t>1]</a:t>
            </a:r>
            <a:endParaRPr kumimoji="0" lang="ru-RU"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MOBT-</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MOni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yaratish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dolzarb</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xolatda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ushlab</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turish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kerakli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axborotni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topishni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tashkil</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etish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a:t>
            </a:r>
            <a:endParaRPr kumimoji="0" lang="en-US"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bosh</a:t>
            </a: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q</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xizmat</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k</a:t>
            </a: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rsatish</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uchun</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zarur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b</a:t>
            </a:r>
            <a:r>
              <a:rPr kumimoji="0" lang="uz-Cyrl-UZ"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o’</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ladigan</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dasturiy</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va</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til</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vositalari</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 </a:t>
            </a:r>
            <a:r>
              <a:rPr kumimoji="0" lang="ru-RU" sz="1600" b="0" i="0" u="none" strike="noStrike" cap="none" normalizeH="0" baseline="0" dirty="0" err="1"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majmuasidir</a:t>
            </a:r>
            <a:r>
              <a:rPr kumimoji="0" lang="ru-RU" sz="1600" b="0" i="0" u="none" strike="noStrike" cap="none" normalizeH="0" baseline="0" dirty="0" smtClean="0">
                <a:ln>
                  <a:noFill/>
                </a:ln>
                <a:solidFill>
                  <a:schemeClr val="tx1"/>
                </a:solidFill>
                <a:effectLst/>
                <a:latin typeface="Calibri" panose="020F0502020204030204" pitchFamily="34" charset="0"/>
                <a:ea typeface="Times New Roman" panose="02020603050405020304" pitchFamily="18" charset="0"/>
                <a:cs typeface="Times New Roman" panose="02020603050405020304" pitchFamily="18" charset="0"/>
              </a:rPr>
              <a:t>.</a:t>
            </a:r>
            <a:endParaRPr kumimoji="0" lang="ru-RU" sz="16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ru-RU" sz="1600" b="0" i="0" u="none" strike="noStrike" cap="none" normalizeH="0" baseline="0" dirty="0" smtClean="0">
                <a:ln>
                  <a:noFill/>
                </a:ln>
                <a:solidFill>
                  <a:schemeClr val="tx1"/>
                </a:solidFill>
                <a:effectLst/>
              </a:rPr>
              <a:t/>
            </a:r>
            <a:br>
              <a:rPr kumimoji="0" lang="ru-RU" sz="1600" b="0" i="0" u="none" strike="noStrike" cap="none" normalizeH="0" baseline="0" dirty="0" smtClean="0">
                <a:ln>
                  <a:noFill/>
                </a:ln>
                <a:solidFill>
                  <a:schemeClr val="tx1"/>
                </a:solidFill>
                <a:effectLst/>
              </a:rPr>
            </a:br>
            <a:endParaRPr kumimoji="0" lang="ru-RU" sz="16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226573420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1385248" y="96756"/>
            <a:ext cx="6871647" cy="3911135"/>
          </a:xfrm>
          <a:prstGeom prst="rect">
            <a:avLst/>
          </a:prstGeom>
        </p:spPr>
        <p:txBody>
          <a:bodyPr wrap="square">
            <a:spAutoFit/>
          </a:bodyPr>
          <a:lstStyle/>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MOBT </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misoli</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sifatida</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uz-Cyrl-UZ"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uydagilarni</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keltirish</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mumkin</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-DBASE </a:t>
            </a:r>
            <a:r>
              <a:rPr lang="en-US" sz="2400"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dasturi</a:t>
            </a: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-Microsoft Access;</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-Microsoft For Pro For DOS;</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-Microsoft For Pro For WINDOWS;</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-Paradox for DOS;</a:t>
            </a:r>
            <a:endParaRPr lang="ru-RU" sz="2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24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-Paradox for WINDOWS.</a:t>
            </a:r>
            <a:endParaRPr lang="ru-RU" sz="2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7414254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78424" y="104340"/>
            <a:ext cx="7451678" cy="6185668"/>
          </a:xfrm>
          <a:prstGeom prst="rect">
            <a:avLst/>
          </a:prstGeom>
        </p:spPr>
        <p:txBody>
          <a:bodyPr wrap="square">
            <a:spAutoFit/>
          </a:bodyPr>
          <a:lstStyle/>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bilan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ishlashga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kirishishdan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oldin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ma’lumotlarni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tasvirlash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modelini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tanlab</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olish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kerak</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U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quydagi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talablarga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javob</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berishi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lozim</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axborotni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kurgazmali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tasvirlash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Axborotni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kiritishda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soddalash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axborotni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izlash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tanlashda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kulaylik</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boshka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omborga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kiritilgan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ma’lumotdan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foydalanish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imkoniyatining</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mavjudligi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MOning</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ochiqligini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ta’minlash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yangi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ma’lumotlar</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maydonlar</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qo’shish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ularni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olib</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tashlash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imkoniyatlari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xokazo</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smtClean="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bitta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yoki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bir</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necha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modellarga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asoslangan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bo’lishi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mumkin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Har</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qanday</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modelga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uzining</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xossalari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parametrlari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bilan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tavsiflanuvchi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ob’ekt</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sifatida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qarash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mumkin</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Shunday</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ob’ekt</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ustida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biror</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amal</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ish</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bajarsa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bo’ladi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MO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modellarining</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uchta</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asosiy</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turlari</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mavjud</a:t>
            </a:r>
            <a:r>
              <a:rPr lang="en-US" sz="19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Relyasion</a:t>
            </a:r>
            <a:r>
              <a:rPr lang="en-US" sz="1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ierarxik</a:t>
            </a:r>
            <a:r>
              <a:rPr lang="en-US" sz="1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sz="1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semantik</a:t>
            </a:r>
            <a:r>
              <a:rPr lang="en-US" sz="1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sz="1900" i="1" dirty="0" err="1"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tarmoq</a:t>
            </a:r>
            <a:r>
              <a:rPr lang="en-US" sz="1900" i="1"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9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90160402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405720" y="0"/>
            <a:ext cx="7492620" cy="6740307"/>
          </a:xfrm>
          <a:prstGeom prst="rect">
            <a:avLst/>
          </a:prstGeom>
        </p:spPr>
        <p:txBody>
          <a:bodyPr wrap="square">
            <a:spAutoFit/>
          </a:bodyPr>
          <a:lstStyle/>
          <a:p>
            <a:pPr algn="just">
              <a:lnSpc>
                <a:spcPct val="150000"/>
              </a:lnSpc>
              <a:spcAft>
                <a:spcPts val="0"/>
              </a:spcAft>
            </a:pPr>
            <a:r>
              <a:rPr lang="en-US" i="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Relyasion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lotin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tilidagi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relatio-munosabat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so’zidan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olingan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ma’lumotlarni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saqlash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uni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tashkil</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etuvchi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qismlari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orasidagi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munosabatlarga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asoslangan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sodda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xolda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u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ikki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o’lchovli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massiv</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yoki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jadvaldan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iborat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bo’ladi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Murakkab</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axborot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modellari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ana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shunday</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jadvallarning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uzaro</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to’plamidan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iborat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ierorxik</a:t>
            </a:r>
            <a:r>
              <a:rPr lang="en-US" i="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pastki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pogonadagi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yukori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pogonadagiga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buysinish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tartibida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joylashgan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elementlar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to’plamidan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iborat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bo’ladi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agdarilgan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daraxt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graf</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ni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tashkil</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etadi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Ushbu</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model </a:t>
            </a:r>
            <a:r>
              <a:rPr lang="en-US" i="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a:t>
            </a:r>
            <a:r>
              <a:rPr lang="en-US" i="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tugun</a:t>
            </a:r>
            <a:r>
              <a:rPr lang="en-US" i="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i="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bog’lanish</a:t>
            </a:r>
            <a:r>
              <a:rPr lang="en-US" i="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kabi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parametrlar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bilan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tavsiflanadi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ishlash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tamoyili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shundayki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quyi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necha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tugunlar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bog’lanish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yordamida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yuqoriroq</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bitta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tugin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bilan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bo’ladi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Tugin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bu</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ierarxiyaning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berilgan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satxida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joylashgan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elementning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axborot</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modelidir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MOning</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semantik</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tarmoq</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ierarxik</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modelga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o’xshashdir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U ham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tugun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bog’lanish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kabi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asosiy</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parametrlarga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ega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Lekin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semantik</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tarmoq</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modelida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turli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satxdagi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elementlar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orqali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erkin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ya’ni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xar</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biri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xamma</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bilan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ma’noli</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bog’lanish</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qabul</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qilingan</a:t>
            </a:r>
            <a:r>
              <a:rPr lang="en-US"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sz="1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2079200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5593" y="0"/>
            <a:ext cx="7615452" cy="6695872"/>
          </a:xfrm>
          <a:prstGeom prst="rect">
            <a:avLst/>
          </a:prstGeom>
        </p:spPr>
        <p:txBody>
          <a:bodyPr wrap="square">
            <a:spAutoFit/>
          </a:bodyPr>
          <a:lstStyle/>
          <a:p>
            <a:pPr algn="just">
              <a:lnSpc>
                <a:spcPct val="150000"/>
              </a:lnSpc>
              <a:spcAft>
                <a:spcPts val="0"/>
              </a:spcAf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Qo’yilgan</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muammoni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hal</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qilish</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uchun</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dastlab</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ma’lumotlar</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bazasini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yaratish</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kerak</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bo’ladi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Buning</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uchun</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quyidagi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ko’rinishlarda</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ma’lumotlar</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bazalari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yaratildi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aqliy</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kamolati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bosqichlari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bo’yicha</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ru-RU"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1</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dunyoqarashi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shakllanishi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bo’yicha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2</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ilmiy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dunyoqarashi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shakllanishi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bo’yicha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3</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ilmiy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qadriyatlar</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ularning</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jamiyat</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taraqqiyotidagi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ahamiyati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bo’yicha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4</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ilmiy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dunyoqarashi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rivoji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uzluksizligi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bo’yicha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5</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ilmiy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dunyoqarashi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yuksalishining</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axborotli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ta’minoti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6</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shaxs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ilmiy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dunyoqarashini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yuksaltirish</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orqali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talabalarga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aqliy</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tarbiya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berishning</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algoritmik</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bosqichlari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asosidagi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a:t>
            </a:r>
            <a:r>
              <a:rPr lang="en-US" b="1" baseline="-250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7</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Yuqorida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qayd</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etilgan</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orqali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axborotli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boshqaruv</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bloki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tuzildi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va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uning</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tarkibiga</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quyidagilar</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kiritildi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maxsus</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o’quv-didaktik</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ta’limot</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axborotlar</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banki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MB,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bilimlar</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en-US"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banki</a:t>
            </a:r>
            <a:r>
              <a:rPr lang="en-US"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SzPts val="1000"/>
              <a:buFont typeface="Symbol" panose="05050102010706020507" pitchFamily="18" charset="2"/>
              <a:buChar char=""/>
              <a:tabLst>
                <a:tab pos="457200" algn="l"/>
              </a:tabLst>
            </a:pP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multimediali</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informasion</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 </a:t>
            </a:r>
            <a:r>
              <a:rPr lang="ru-RU" b="1" dirty="0" err="1"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texnologiyalar</a:t>
            </a:r>
            <a:r>
              <a:rPr lang="ru-RU" b="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t>
            </a:r>
            <a:endParaRPr lang="ru-RU" b="1"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60833783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982640" y="0"/>
            <a:ext cx="8011235" cy="6740307"/>
          </a:xfrm>
          <a:prstGeom prst="rect">
            <a:avLst/>
          </a:prstGeom>
        </p:spPr>
        <p:txBody>
          <a:bodyPr wrap="square">
            <a:spAutoFit/>
          </a:bodyPr>
          <a:lstStyle/>
          <a:p>
            <a:pPr algn="just">
              <a:lnSpc>
                <a:spcPct val="150000"/>
              </a:lnSpc>
              <a:spcAft>
                <a:spcPts val="0"/>
              </a:spcAf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Ma’lumotlar bazasini yaratish uchun avvalambor uning modelini, ya’ni uning strukturasini ishlab chiqish zarur. Buning uchun MBda maydon tushunchasi kiritilgan bo’lib uning strukturasini aniqlaydi. Maydonni aniqlash quyidagi elementlardan tashkil topadi:</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nomi (imya polya);</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turi (tip dannix);</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o’lchami (razmer polya);</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maydonga tavsif (opisanie); </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xossalari;</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spcAft>
                <a:spcPts val="0"/>
              </a:spcAft>
              <a:buFont typeface="Symbol" panose="05050102010706020507" pitchFamily="18" charset="2"/>
              <a:buChar char=""/>
              <a:tabLst>
                <a:tab pos="800100" algn="l"/>
                <a:tab pos="1577340" algn="l"/>
              </a:tabLst>
            </a:pP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kaliti (klyuch);</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uz-Cyrl-UZ" b="1"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nomi</a:t>
            </a: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 lotin yoki kirill harfi va sonlardan tashkil topgan bo’lishi mumkin. Maydon nomi MB jadvali ustunlarii nomini aniqlaydi.</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uz-Cyrl-UZ" b="1"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turi</a:t>
            </a: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 matnli, sana, mantiqiy, izohli (primechanie) va raqami bo’lishi mumkin. U jadal ustuniga qanday ma’lumot turini yozish mumkinligini aniqlaydi.</a:t>
            </a:r>
            <a:endParaRPr lang="ru-RU" sz="14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50000"/>
              </a:lnSpc>
              <a:spcAft>
                <a:spcPts val="0"/>
              </a:spcAft>
            </a:pPr>
            <a:r>
              <a:rPr lang="uz-Cyrl-UZ" b="1"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Maydon o’lchami </a:t>
            </a:r>
            <a:r>
              <a:rPr lang="uz-Cyrl-UZ" dirty="0" smtClean="0">
                <a:solidFill>
                  <a:srgbClr val="00B050"/>
                </a:solidFill>
                <a:effectLst/>
                <a:latin typeface="Times New Roman" panose="02020603050405020304" pitchFamily="18" charset="0"/>
                <a:ea typeface="Calibri" panose="020F0502020204030204" pitchFamily="34" charset="0"/>
                <a:cs typeface="Times New Roman" panose="02020603050405020304" pitchFamily="18" charset="0"/>
              </a:rPr>
              <a:t>- simvol yoki sonlarning maksimal soni. U jadal ustuniga kiritiladigan ma’lumotning uzunlik o’lchovini aniqlaydi.</a:t>
            </a:r>
            <a:endParaRPr lang="ru-RU" sz="14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72958931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a:spLocks noChangeArrowheads="1"/>
          </p:cNvSpPr>
          <p:nvPr/>
        </p:nvSpPr>
        <p:spPr bwMode="auto">
          <a:xfrm>
            <a:off x="1746915" y="300250"/>
            <a:ext cx="10849968"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ru-RU"/>
          </a:p>
        </p:txBody>
      </p:sp>
      <p:graphicFrame>
        <p:nvGraphicFramePr>
          <p:cNvPr id="3" name="Объект 2"/>
          <p:cNvGraphicFramePr>
            <a:graphicFrameLocks noChangeAspect="1"/>
          </p:cNvGraphicFramePr>
          <p:nvPr>
            <p:extLst>
              <p:ext uri="{D42A27DB-BD31-4B8C-83A1-F6EECF244321}">
                <p14:modId xmlns:p14="http://schemas.microsoft.com/office/powerpoint/2010/main" val="3252265252"/>
              </p:ext>
            </p:extLst>
          </p:nvPr>
        </p:nvGraphicFramePr>
        <p:xfrm>
          <a:off x="1746914" y="300250"/>
          <a:ext cx="6509981" cy="6086902"/>
        </p:xfrm>
        <a:graphic>
          <a:graphicData uri="http://schemas.openxmlformats.org/presentationml/2006/ole">
            <mc:AlternateContent xmlns:mc="http://schemas.openxmlformats.org/markup-compatibility/2006">
              <mc:Choice xmlns:v="urn:schemas-microsoft-com:vml" Requires="v">
                <p:oleObj spid="_x0000_s4103" name="Точечный рисунок" r:id="rId3" imgW="6152381" imgH="2924583" progId="Paint.Picture">
                  <p:embed/>
                </p:oleObj>
              </mc:Choice>
              <mc:Fallback>
                <p:oleObj name="Точечный рисунок" r:id="rId3" imgW="6152381" imgH="2924583" progId="Paint.Picture">
                  <p:embed/>
                  <p:pic>
                    <p:nvPicPr>
                      <p:cNvPr id="0" name="Object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746914" y="300250"/>
                        <a:ext cx="6509981" cy="6086902"/>
                      </a:xfrm>
                      <a:prstGeom prst="rect">
                        <a:avLst/>
                      </a:prstGeom>
                      <a:noFill/>
                    </p:spPr>
                  </p:pic>
                </p:oleObj>
              </mc:Fallback>
            </mc:AlternateContent>
          </a:graphicData>
        </a:graphic>
      </p:graphicFrame>
    </p:spTree>
    <p:extLst>
      <p:ext uri="{BB962C8B-B14F-4D97-AF65-F5344CB8AC3E}">
        <p14:creationId xmlns:p14="http://schemas.microsoft.com/office/powerpoint/2010/main" val="40732885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965277" y="2456597"/>
            <a:ext cx="5704764" cy="1446550"/>
          </a:xfrm>
          <a:prstGeom prst="rect">
            <a:avLst/>
          </a:prstGeom>
          <a:noFill/>
        </p:spPr>
        <p:txBody>
          <a:bodyPr wrap="square" rtlCol="0">
            <a:spAutoFit/>
          </a:bodyPr>
          <a:lstStyle/>
          <a:p>
            <a:pPr algn="ctr"/>
            <a:r>
              <a:rPr lang="en-US" sz="4400" b="1" dirty="0" smtClean="0">
                <a:solidFill>
                  <a:srgbClr val="00B050"/>
                </a:solidFill>
              </a:rPr>
              <a:t>E’TIBORINGIZ   UCHUN  RAHMAT!!!</a:t>
            </a:r>
            <a:endParaRPr lang="ru-RU" sz="4400" b="1" dirty="0">
              <a:solidFill>
                <a:srgbClr val="00B050"/>
              </a:solidFill>
            </a:endParaRPr>
          </a:p>
        </p:txBody>
      </p:sp>
    </p:spTree>
    <p:extLst>
      <p:ext uri="{BB962C8B-B14F-4D97-AF65-F5344CB8AC3E}">
        <p14:creationId xmlns:p14="http://schemas.microsoft.com/office/powerpoint/2010/main" val="7641787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p:cNvSpPr>
          <p:nvPr>
            <p:ph idx="1"/>
          </p:nvPr>
        </p:nvSpPr>
        <p:spPr>
          <a:xfrm>
            <a:off x="4716463" y="1989138"/>
            <a:ext cx="4211637" cy="4608512"/>
          </a:xfrm>
        </p:spPr>
        <p:txBody>
          <a:bodyPr rtlCol="0">
            <a:normAutofit/>
          </a:bodyPr>
          <a:lstStyle/>
          <a:p>
            <a:pPr algn="ctr" eaLnBrk="1" fontAlgn="auto" hangingPunct="1">
              <a:lnSpc>
                <a:spcPct val="90000"/>
              </a:lnSpc>
              <a:spcAft>
                <a:spcPts val="0"/>
              </a:spcAft>
              <a:buFont typeface="Arial" charset="0"/>
              <a:buNone/>
              <a:defRPr/>
            </a:pPr>
            <a:r>
              <a:rPr lang="en-US" sz="2800" b="1" i="1" dirty="0" smtClean="0"/>
              <a:t>    </a:t>
            </a:r>
          </a:p>
          <a:p>
            <a:pPr algn="ctr" eaLnBrk="1" fontAlgn="auto" hangingPunct="1">
              <a:lnSpc>
                <a:spcPct val="90000"/>
              </a:lnSpc>
              <a:spcAft>
                <a:spcPts val="0"/>
              </a:spcAft>
              <a:buFont typeface="Arial" charset="0"/>
              <a:buNone/>
              <a:defRPr/>
            </a:pPr>
            <a:r>
              <a:rPr lang="ru-RU" sz="2500" b="1" dirty="0" smtClean="0">
                <a:solidFill>
                  <a:srgbClr val="003300"/>
                </a:solidFill>
                <a:latin typeface="Times New Roman" pitchFamily="18" charset="0"/>
              </a:rPr>
              <a:t>S</a:t>
            </a:r>
            <a:r>
              <a:rPr lang="en-US" sz="2500" b="1" dirty="0" smtClean="0">
                <a:solidFill>
                  <a:srgbClr val="003300"/>
                </a:solidFill>
                <a:latin typeface="Times New Roman" pitchFamily="18" charset="0"/>
              </a:rPr>
              <a:t>h</a:t>
            </a:r>
            <a:r>
              <a:rPr lang="ru-RU" sz="2500" b="1" dirty="0" err="1" smtClean="0">
                <a:solidFill>
                  <a:srgbClr val="003300"/>
                </a:solidFill>
                <a:latin typeface="Times New Roman" pitchFamily="18" charset="0"/>
              </a:rPr>
              <a:t>uni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unutmaslik</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kerakki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kelajagimiz</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poydevori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bilim</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dargo</a:t>
            </a:r>
            <a:r>
              <a:rPr lang="uz-Cyrl-UZ" sz="2500" b="1" dirty="0" smtClean="0">
                <a:solidFill>
                  <a:srgbClr val="003300"/>
                </a:solidFill>
                <a:latin typeface="Times New Roman" pitchFamily="18" charset="0"/>
              </a:rPr>
              <a:t>h</a:t>
            </a:r>
            <a:r>
              <a:rPr lang="ru-RU" sz="2500" b="1" dirty="0" err="1" smtClean="0">
                <a:solidFill>
                  <a:srgbClr val="003300"/>
                </a:solidFill>
                <a:latin typeface="Times New Roman" pitchFamily="18" charset="0"/>
              </a:rPr>
              <a:t>larida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yaratiladi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bosh</a:t>
            </a:r>
            <a:r>
              <a:rPr lang="uz-Cyrl-UZ" sz="2500" b="1" dirty="0" smtClean="0">
                <a:solidFill>
                  <a:srgbClr val="003300"/>
                </a:solidFill>
                <a:latin typeface="Times New Roman" pitchFamily="18" charset="0"/>
              </a:rPr>
              <a:t>q</a:t>
            </a:r>
            <a:r>
              <a:rPr lang="ru-RU" sz="2500" b="1" dirty="0" err="1" smtClean="0">
                <a:solidFill>
                  <a:srgbClr val="003300"/>
                </a:solidFill>
                <a:latin typeface="Times New Roman" pitchFamily="18" charset="0"/>
              </a:rPr>
              <a:t>acha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aytga</a:t>
            </a:r>
            <a:r>
              <a:rPr lang="uz-Cyrl-UZ" sz="2500" b="1" dirty="0" smtClean="0">
                <a:solidFill>
                  <a:srgbClr val="003300"/>
                </a:solidFill>
                <a:latin typeface="Times New Roman" pitchFamily="18" charset="0"/>
              </a:rPr>
              <a:t>n</a:t>
            </a:r>
            <a:r>
              <a:rPr lang="ru-RU" sz="2500" b="1" dirty="0" err="1" smtClean="0">
                <a:solidFill>
                  <a:srgbClr val="003300"/>
                </a:solidFill>
                <a:latin typeface="Times New Roman" pitchFamily="18" charset="0"/>
              </a:rPr>
              <a:t>da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xal</a:t>
            </a:r>
            <a:r>
              <a:rPr lang="uz-Cyrl-UZ" sz="2500" b="1" dirty="0" smtClean="0">
                <a:solidFill>
                  <a:srgbClr val="003300"/>
                </a:solidFill>
                <a:latin typeface="Times New Roman" pitchFamily="18" charset="0"/>
              </a:rPr>
              <a:t>q</a:t>
            </a:r>
            <a:r>
              <a:rPr lang="ru-RU" sz="2500" b="1" dirty="0" err="1" smtClean="0">
                <a:solidFill>
                  <a:srgbClr val="003300"/>
                </a:solidFill>
                <a:latin typeface="Times New Roman" pitchFamily="18" charset="0"/>
              </a:rPr>
              <a:t>imizning</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ertangi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kuni</a:t>
            </a:r>
            <a:r>
              <a:rPr lang="en-US" sz="2500" b="1" dirty="0" smtClean="0">
                <a:solidFill>
                  <a:srgbClr val="003300"/>
                </a:solidFill>
                <a:latin typeface="Times New Roman" pitchFamily="18" charset="0"/>
              </a:rPr>
              <a:t> </a:t>
            </a:r>
            <a:r>
              <a:rPr lang="uz-Cyrl-UZ" sz="2500" b="1" dirty="0" smtClean="0">
                <a:solidFill>
                  <a:srgbClr val="003300"/>
                </a:solidFill>
                <a:latin typeface="Times New Roman" pitchFamily="18" charset="0"/>
              </a:rPr>
              <a:t>qanday </a:t>
            </a:r>
            <a:r>
              <a:rPr lang="ru-RU" sz="2500" b="1" dirty="0" err="1" smtClean="0">
                <a:solidFill>
                  <a:srgbClr val="003300"/>
                </a:solidFill>
                <a:latin typeface="Times New Roman" pitchFamily="18" charset="0"/>
              </a:rPr>
              <a:t>b</a:t>
            </a:r>
            <a:r>
              <a:rPr lang="uz-Cyrl-UZ" sz="2500" b="1" dirty="0" smtClean="0">
                <a:solidFill>
                  <a:srgbClr val="003300"/>
                </a:solidFill>
                <a:latin typeface="Times New Roman" pitchFamily="18" charset="0"/>
              </a:rPr>
              <a:t>o‘</a:t>
            </a:r>
            <a:r>
              <a:rPr lang="ru-RU" sz="2500" b="1" dirty="0" err="1" smtClean="0">
                <a:solidFill>
                  <a:srgbClr val="003300"/>
                </a:solidFill>
                <a:latin typeface="Times New Roman" pitchFamily="18" charset="0"/>
              </a:rPr>
              <a:t>lishi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farzandlarimizning</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bugun</a:t>
            </a:r>
            <a:r>
              <a:rPr lang="en-US" sz="2500" b="1" dirty="0" smtClean="0">
                <a:solidFill>
                  <a:srgbClr val="003300"/>
                </a:solidFill>
                <a:latin typeface="Times New Roman" pitchFamily="18" charset="0"/>
              </a:rPr>
              <a:t> </a:t>
            </a:r>
            <a:r>
              <a:rPr lang="uz-Cyrl-UZ" sz="2500" b="1" dirty="0" smtClean="0">
                <a:solidFill>
                  <a:srgbClr val="003300"/>
                </a:solidFill>
                <a:latin typeface="Times New Roman" pitchFamily="18" charset="0"/>
              </a:rPr>
              <a:t>qanday </a:t>
            </a:r>
            <a:r>
              <a:rPr lang="ru-RU" sz="2500" b="1" dirty="0" err="1" smtClean="0">
                <a:solidFill>
                  <a:srgbClr val="003300"/>
                </a:solidFill>
                <a:latin typeface="Times New Roman" pitchFamily="18" charset="0"/>
              </a:rPr>
              <a:t>ta’lim</a:t>
            </a:r>
            <a:r>
              <a:rPr lang="uz-Cyrl-UZ" sz="2500" b="1" dirty="0" smtClean="0">
                <a:solidFill>
                  <a:srgbClr val="003300"/>
                </a:solidFill>
                <a:latin typeface="Times New Roman" pitchFamily="18" charset="0"/>
              </a:rPr>
              <a:t> va </a:t>
            </a:r>
            <a:r>
              <a:rPr lang="ru-RU" sz="2500" b="1" dirty="0" err="1" smtClean="0">
                <a:solidFill>
                  <a:srgbClr val="003300"/>
                </a:solidFill>
                <a:latin typeface="Times New Roman" pitchFamily="18" charset="0"/>
              </a:rPr>
              <a:t>t</a:t>
            </a:r>
            <a:r>
              <a:rPr lang="uz-Cyrl-UZ" sz="2500" b="1" dirty="0" smtClean="0">
                <a:solidFill>
                  <a:srgbClr val="003300"/>
                </a:solidFill>
                <a:latin typeface="Times New Roman" pitchFamily="18" charset="0"/>
              </a:rPr>
              <a:t>ar</a:t>
            </a:r>
            <a:r>
              <a:rPr lang="ru-RU" sz="2500" b="1" dirty="0" err="1" smtClean="0">
                <a:solidFill>
                  <a:srgbClr val="003300"/>
                </a:solidFill>
                <a:latin typeface="Times New Roman" pitchFamily="18" charset="0"/>
              </a:rPr>
              <a:t>biya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olishiga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bo</a:t>
            </a:r>
            <a:r>
              <a:rPr lang="uz-Cyrl-UZ" sz="2500" b="1" dirty="0" smtClean="0">
                <a:solidFill>
                  <a:srgbClr val="003300"/>
                </a:solidFill>
                <a:latin typeface="Times New Roman" pitchFamily="18" charset="0"/>
              </a:rPr>
              <a:t>g‘liq.</a:t>
            </a:r>
            <a:endParaRPr lang="en-US" sz="2500" b="1" dirty="0" smtClean="0">
              <a:solidFill>
                <a:srgbClr val="003300"/>
              </a:solidFill>
              <a:latin typeface="Times New Roman" pitchFamily="18" charset="0"/>
            </a:endParaRPr>
          </a:p>
          <a:p>
            <a:pPr algn="r" eaLnBrk="1" fontAlgn="auto" hangingPunct="1">
              <a:lnSpc>
                <a:spcPct val="90000"/>
              </a:lnSpc>
              <a:spcAft>
                <a:spcPts val="0"/>
              </a:spcAft>
              <a:buFont typeface="Arial" charset="0"/>
              <a:buNone/>
              <a:defRPr/>
            </a:pPr>
            <a:r>
              <a:rPr lang="en-US" sz="2200" b="1" dirty="0" err="1" smtClean="0">
                <a:solidFill>
                  <a:schemeClr val="accent6">
                    <a:lumMod val="60000"/>
                    <a:lumOff val="40000"/>
                  </a:schemeClr>
                </a:solidFill>
                <a:latin typeface="Times New Roman" pitchFamily="18" charset="0"/>
              </a:rPr>
              <a:t>I.A.Karimov</a:t>
            </a:r>
            <a:endParaRPr lang="ru-RU" sz="2200" b="1" dirty="0" smtClean="0">
              <a:solidFill>
                <a:schemeClr val="accent6">
                  <a:lumMod val="60000"/>
                  <a:lumOff val="40000"/>
                </a:schemeClr>
              </a:solidFill>
              <a:latin typeface="Times New Roman" pitchFamily="18" charset="0"/>
            </a:endParaRPr>
          </a:p>
        </p:txBody>
      </p:sp>
      <p:pic>
        <p:nvPicPr>
          <p:cNvPr id="5123" name="Picture 3" descr="http://www.uza.uz/ru/images/63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4" y="1243012"/>
            <a:ext cx="4319588" cy="561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24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50619" y="634546"/>
            <a:ext cx="358378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5651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strVal val="#ppt_w*0.05"/>
                                          </p:val>
                                        </p:tav>
                                        <p:tav tm="100000">
                                          <p:val>
                                            <p:strVal val="#ppt_w"/>
                                          </p:val>
                                        </p:tav>
                                      </p:tavLst>
                                    </p:anim>
                                    <p:anim calcmode="lin" valueType="num">
                                      <p:cBhvr>
                                        <p:cTn id="8" dur="500" fill="hold"/>
                                        <p:tgtEl>
                                          <p:spTgt spid="5123"/>
                                        </p:tgtEl>
                                        <p:attrNameLst>
                                          <p:attrName>ppt_h</p:attrName>
                                        </p:attrNameLst>
                                      </p:cBhvr>
                                      <p:tavLst>
                                        <p:tav tm="0">
                                          <p:val>
                                            <p:strVal val="#ppt_h"/>
                                          </p:val>
                                        </p:tav>
                                        <p:tav tm="100000">
                                          <p:val>
                                            <p:strVal val="#ppt_h"/>
                                          </p:val>
                                        </p:tav>
                                      </p:tavLst>
                                    </p:anim>
                                    <p:anim calcmode="lin" valueType="num">
                                      <p:cBhvr>
                                        <p:cTn id="9" dur="500" fill="hold"/>
                                        <p:tgtEl>
                                          <p:spTgt spid="5123"/>
                                        </p:tgtEl>
                                        <p:attrNameLst>
                                          <p:attrName>ppt_x</p:attrName>
                                        </p:attrNameLst>
                                      </p:cBhvr>
                                      <p:tavLst>
                                        <p:tav tm="0">
                                          <p:val>
                                            <p:strVal val="#ppt_x-.2"/>
                                          </p:val>
                                        </p:tav>
                                        <p:tav tm="100000">
                                          <p:val>
                                            <p:strVal val="#ppt_x"/>
                                          </p:val>
                                        </p:tav>
                                      </p:tavLst>
                                    </p:anim>
                                    <p:anim calcmode="lin" valueType="num">
                                      <p:cBhvr>
                                        <p:cTn id="10" dur="500" fill="hold"/>
                                        <p:tgtEl>
                                          <p:spTgt spid="5123"/>
                                        </p:tgtEl>
                                        <p:attrNameLst>
                                          <p:attrName>ppt_y</p:attrName>
                                        </p:attrNameLst>
                                      </p:cBhvr>
                                      <p:tavLst>
                                        <p:tav tm="0">
                                          <p:val>
                                            <p:strVal val="#ppt_y"/>
                                          </p:val>
                                        </p:tav>
                                        <p:tav tm="100000">
                                          <p:val>
                                            <p:strVal val="#ppt_y"/>
                                          </p:val>
                                        </p:tav>
                                      </p:tavLst>
                                    </p:anim>
                                    <p:animEffect transition="in" filter="fade">
                                      <p:cBhvr>
                                        <p:cTn id="11" dur="500"/>
                                        <p:tgtEl>
                                          <p:spTgt spid="5123"/>
                                        </p:tgtEl>
                                      </p:cBhvr>
                                    </p:animEffect>
                                  </p:childTnLst>
                                </p:cTn>
                              </p:par>
                            </p:childTnLst>
                          </p:cTn>
                        </p:par>
                        <p:par>
                          <p:cTn id="12" fill="hold" nodeType="afterGroup">
                            <p:stCondLst>
                              <p:cond delay="500"/>
                            </p:stCondLst>
                            <p:childTnLst>
                              <p:par>
                                <p:cTn id="13" presetID="3" presetClass="entr" presetSubtype="10" fill="hold"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blinds(horizontal)">
                                      <p:cBhvr>
                                        <p:cTn id="15" dur="500"/>
                                        <p:tgtEl>
                                          <p:spTgt spid="5124"/>
                                        </p:tgtEl>
                                      </p:cBhvr>
                                    </p:animEffect>
                                  </p:childTnLst>
                                </p:cTn>
                              </p:par>
                            </p:childTnLst>
                          </p:cTn>
                        </p:par>
                        <p:par>
                          <p:cTn id="16" fill="hold" nodeType="afterGroup">
                            <p:stCondLst>
                              <p:cond delay="1000"/>
                            </p:stCondLst>
                            <p:childTnLst>
                              <p:par>
                                <p:cTn id="17" presetID="54" presetClass="entr" presetSubtype="0" accel="100000" fill="hold" grpId="0" nodeType="afterEffect">
                                  <p:stCondLst>
                                    <p:cond delay="0"/>
                                  </p:stCondLst>
                                  <p:childTnLst>
                                    <p:set>
                                      <p:cBhvr>
                                        <p:cTn id="18" dur="1" fill="hold">
                                          <p:stCondLst>
                                            <p:cond delay="0"/>
                                          </p:stCondLst>
                                        </p:cTn>
                                        <p:tgtEl>
                                          <p:spTgt spid="5122">
                                            <p:txEl>
                                              <p:pRg st="0" end="0"/>
                                            </p:txEl>
                                          </p:spTgt>
                                        </p:tgtEl>
                                        <p:attrNameLst>
                                          <p:attrName>style.visibility</p:attrName>
                                        </p:attrNameLst>
                                      </p:cBhvr>
                                      <p:to>
                                        <p:strVal val="visible"/>
                                      </p:to>
                                    </p:set>
                                    <p:anim calcmode="lin" valueType="num">
                                      <p:cBhvr>
                                        <p:cTn id="19" dur="500" fill="hold"/>
                                        <p:tgtEl>
                                          <p:spTgt spid="5122">
                                            <p:txEl>
                                              <p:pRg st="0" end="0"/>
                                            </p:txEl>
                                          </p:spTgt>
                                        </p:tgtEl>
                                        <p:attrNameLst>
                                          <p:attrName>ppt_w</p:attrName>
                                        </p:attrNameLst>
                                      </p:cBhvr>
                                      <p:tavLst>
                                        <p:tav tm="0">
                                          <p:val>
                                            <p:strVal val="#ppt_w*0.05"/>
                                          </p:val>
                                        </p:tav>
                                        <p:tav tm="100000">
                                          <p:val>
                                            <p:strVal val="#ppt_w"/>
                                          </p:val>
                                        </p:tav>
                                      </p:tavLst>
                                    </p:anim>
                                    <p:anim calcmode="lin" valueType="num">
                                      <p:cBhvr>
                                        <p:cTn id="20" dur="500" fill="hold"/>
                                        <p:tgtEl>
                                          <p:spTgt spid="5122">
                                            <p:txEl>
                                              <p:pRg st="0" end="0"/>
                                            </p:txEl>
                                          </p:spTgt>
                                        </p:tgtEl>
                                        <p:attrNameLst>
                                          <p:attrName>ppt_h</p:attrName>
                                        </p:attrNameLst>
                                      </p:cBhvr>
                                      <p:tavLst>
                                        <p:tav tm="0">
                                          <p:val>
                                            <p:strVal val="#ppt_h"/>
                                          </p:val>
                                        </p:tav>
                                        <p:tav tm="100000">
                                          <p:val>
                                            <p:strVal val="#ppt_h"/>
                                          </p:val>
                                        </p:tav>
                                      </p:tavLst>
                                    </p:anim>
                                    <p:anim calcmode="lin" valueType="num">
                                      <p:cBhvr>
                                        <p:cTn id="21" dur="500" fill="hold"/>
                                        <p:tgtEl>
                                          <p:spTgt spid="5122">
                                            <p:txEl>
                                              <p:pRg st="0" end="0"/>
                                            </p:txEl>
                                          </p:spTgt>
                                        </p:tgtEl>
                                        <p:attrNameLst>
                                          <p:attrName>ppt_x</p:attrName>
                                        </p:attrNameLst>
                                      </p:cBhvr>
                                      <p:tavLst>
                                        <p:tav tm="0">
                                          <p:val>
                                            <p:strVal val="#ppt_x-.2"/>
                                          </p:val>
                                        </p:tav>
                                        <p:tav tm="100000">
                                          <p:val>
                                            <p:strVal val="#ppt_x"/>
                                          </p:val>
                                        </p:tav>
                                      </p:tavLst>
                                    </p:anim>
                                    <p:anim calcmode="lin" valueType="num">
                                      <p:cBhvr>
                                        <p:cTn id="22" dur="500" fill="hold"/>
                                        <p:tgtEl>
                                          <p:spTgt spid="5122">
                                            <p:txEl>
                                              <p:pRg st="0" end="0"/>
                                            </p:txEl>
                                          </p:spTgt>
                                        </p:tgtEl>
                                        <p:attrNameLst>
                                          <p:attrName>ppt_y</p:attrName>
                                        </p:attrNameLst>
                                      </p:cBhvr>
                                      <p:tavLst>
                                        <p:tav tm="0">
                                          <p:val>
                                            <p:strVal val="#ppt_y"/>
                                          </p:val>
                                        </p:tav>
                                        <p:tav tm="100000">
                                          <p:val>
                                            <p:strVal val="#ppt_y"/>
                                          </p:val>
                                        </p:tav>
                                      </p:tavLst>
                                    </p:anim>
                                    <p:animEffect transition="in" filter="fade">
                                      <p:cBhvr>
                                        <p:cTn id="23" dur="500"/>
                                        <p:tgtEl>
                                          <p:spTgt spid="5122">
                                            <p:txEl>
                                              <p:pRg st="0" end="0"/>
                                            </p:txEl>
                                          </p:spTgt>
                                        </p:tgtEl>
                                      </p:cBhvr>
                                    </p:animEffect>
                                  </p:childTnLst>
                                </p:cTn>
                              </p:par>
                            </p:childTnLst>
                          </p:cTn>
                        </p:par>
                        <p:par>
                          <p:cTn id="24" fill="hold" nodeType="afterGroup">
                            <p:stCondLst>
                              <p:cond delay="1500"/>
                            </p:stCondLst>
                            <p:childTnLst>
                              <p:par>
                                <p:cTn id="25" presetID="54" presetClass="entr" presetSubtype="0" accel="100000" fill="hold" grpId="0" nodeType="afterEffect">
                                  <p:stCondLst>
                                    <p:cond delay="0"/>
                                  </p:stCondLst>
                                  <p:childTnLst>
                                    <p:set>
                                      <p:cBhvr>
                                        <p:cTn id="26" dur="1" fill="hold">
                                          <p:stCondLst>
                                            <p:cond delay="0"/>
                                          </p:stCondLst>
                                        </p:cTn>
                                        <p:tgtEl>
                                          <p:spTgt spid="5122">
                                            <p:txEl>
                                              <p:pRg st="1" end="1"/>
                                            </p:txEl>
                                          </p:spTgt>
                                        </p:tgtEl>
                                        <p:attrNameLst>
                                          <p:attrName>style.visibility</p:attrName>
                                        </p:attrNameLst>
                                      </p:cBhvr>
                                      <p:to>
                                        <p:strVal val="visible"/>
                                      </p:to>
                                    </p:set>
                                    <p:anim calcmode="lin" valueType="num">
                                      <p:cBhvr>
                                        <p:cTn id="27" dur="500" fill="hold"/>
                                        <p:tgtEl>
                                          <p:spTgt spid="5122">
                                            <p:txEl>
                                              <p:pRg st="1" end="1"/>
                                            </p:txEl>
                                          </p:spTgt>
                                        </p:tgtEl>
                                        <p:attrNameLst>
                                          <p:attrName>ppt_w</p:attrName>
                                        </p:attrNameLst>
                                      </p:cBhvr>
                                      <p:tavLst>
                                        <p:tav tm="0">
                                          <p:val>
                                            <p:strVal val="#ppt_w*0.05"/>
                                          </p:val>
                                        </p:tav>
                                        <p:tav tm="100000">
                                          <p:val>
                                            <p:strVal val="#ppt_w"/>
                                          </p:val>
                                        </p:tav>
                                      </p:tavLst>
                                    </p:anim>
                                    <p:anim calcmode="lin" valueType="num">
                                      <p:cBhvr>
                                        <p:cTn id="28" dur="500" fill="hold"/>
                                        <p:tgtEl>
                                          <p:spTgt spid="5122">
                                            <p:txEl>
                                              <p:pRg st="1" end="1"/>
                                            </p:txEl>
                                          </p:spTgt>
                                        </p:tgtEl>
                                        <p:attrNameLst>
                                          <p:attrName>ppt_h</p:attrName>
                                        </p:attrNameLst>
                                      </p:cBhvr>
                                      <p:tavLst>
                                        <p:tav tm="0">
                                          <p:val>
                                            <p:strVal val="#ppt_h"/>
                                          </p:val>
                                        </p:tav>
                                        <p:tav tm="100000">
                                          <p:val>
                                            <p:strVal val="#ppt_h"/>
                                          </p:val>
                                        </p:tav>
                                      </p:tavLst>
                                    </p:anim>
                                    <p:anim calcmode="lin" valueType="num">
                                      <p:cBhvr>
                                        <p:cTn id="29" dur="500" fill="hold"/>
                                        <p:tgtEl>
                                          <p:spTgt spid="5122">
                                            <p:txEl>
                                              <p:pRg st="1" end="1"/>
                                            </p:txEl>
                                          </p:spTgt>
                                        </p:tgtEl>
                                        <p:attrNameLst>
                                          <p:attrName>ppt_x</p:attrName>
                                        </p:attrNameLst>
                                      </p:cBhvr>
                                      <p:tavLst>
                                        <p:tav tm="0">
                                          <p:val>
                                            <p:strVal val="#ppt_x-.2"/>
                                          </p:val>
                                        </p:tav>
                                        <p:tav tm="100000">
                                          <p:val>
                                            <p:strVal val="#ppt_x"/>
                                          </p:val>
                                        </p:tav>
                                      </p:tavLst>
                                    </p:anim>
                                    <p:anim calcmode="lin" valueType="num">
                                      <p:cBhvr>
                                        <p:cTn id="30" dur="500" fill="hold"/>
                                        <p:tgtEl>
                                          <p:spTgt spid="5122">
                                            <p:txEl>
                                              <p:pRg st="1" end="1"/>
                                            </p:txEl>
                                          </p:spTgt>
                                        </p:tgtEl>
                                        <p:attrNameLst>
                                          <p:attrName>ppt_y</p:attrName>
                                        </p:attrNameLst>
                                      </p:cBhvr>
                                      <p:tavLst>
                                        <p:tav tm="0">
                                          <p:val>
                                            <p:strVal val="#ppt_y"/>
                                          </p:val>
                                        </p:tav>
                                        <p:tav tm="100000">
                                          <p:val>
                                            <p:strVal val="#ppt_y"/>
                                          </p:val>
                                        </p:tav>
                                      </p:tavLst>
                                    </p:anim>
                                    <p:animEffect transition="in" filter="fade">
                                      <p:cBhvr>
                                        <p:cTn id="31" dur="500"/>
                                        <p:tgtEl>
                                          <p:spTgt spid="5122">
                                            <p:txEl>
                                              <p:pRg st="1" end="1"/>
                                            </p:txEl>
                                          </p:spTgt>
                                        </p:tgtEl>
                                      </p:cBhvr>
                                    </p:animEffect>
                                  </p:childTnLst>
                                </p:cTn>
                              </p:par>
                            </p:childTnLst>
                          </p:cTn>
                        </p:par>
                        <p:par>
                          <p:cTn id="32" fill="hold" nodeType="afterGroup">
                            <p:stCondLst>
                              <p:cond delay="2000"/>
                            </p:stCondLst>
                            <p:childTnLst>
                              <p:par>
                                <p:cTn id="33" presetID="54" presetClass="entr" presetSubtype="0" accel="100000" fill="hold" grpId="0" nodeType="afterEffect">
                                  <p:stCondLst>
                                    <p:cond delay="0"/>
                                  </p:stCondLst>
                                  <p:childTnLst>
                                    <p:set>
                                      <p:cBhvr>
                                        <p:cTn id="34" dur="1" fill="hold">
                                          <p:stCondLst>
                                            <p:cond delay="0"/>
                                          </p:stCondLst>
                                        </p:cTn>
                                        <p:tgtEl>
                                          <p:spTgt spid="5122">
                                            <p:txEl>
                                              <p:pRg st="2" end="2"/>
                                            </p:txEl>
                                          </p:spTgt>
                                        </p:tgtEl>
                                        <p:attrNameLst>
                                          <p:attrName>style.visibility</p:attrName>
                                        </p:attrNameLst>
                                      </p:cBhvr>
                                      <p:to>
                                        <p:strVal val="visible"/>
                                      </p:to>
                                    </p:set>
                                    <p:anim calcmode="lin" valueType="num">
                                      <p:cBhvr>
                                        <p:cTn id="35" dur="500" fill="hold"/>
                                        <p:tgtEl>
                                          <p:spTgt spid="5122">
                                            <p:txEl>
                                              <p:pRg st="2" end="2"/>
                                            </p:txEl>
                                          </p:spTgt>
                                        </p:tgtEl>
                                        <p:attrNameLst>
                                          <p:attrName>ppt_w</p:attrName>
                                        </p:attrNameLst>
                                      </p:cBhvr>
                                      <p:tavLst>
                                        <p:tav tm="0">
                                          <p:val>
                                            <p:strVal val="#ppt_w*0.05"/>
                                          </p:val>
                                        </p:tav>
                                        <p:tav tm="100000">
                                          <p:val>
                                            <p:strVal val="#ppt_w"/>
                                          </p:val>
                                        </p:tav>
                                      </p:tavLst>
                                    </p:anim>
                                    <p:anim calcmode="lin" valueType="num">
                                      <p:cBhvr>
                                        <p:cTn id="36" dur="500" fill="hold"/>
                                        <p:tgtEl>
                                          <p:spTgt spid="5122">
                                            <p:txEl>
                                              <p:pRg st="2" end="2"/>
                                            </p:txEl>
                                          </p:spTgt>
                                        </p:tgtEl>
                                        <p:attrNameLst>
                                          <p:attrName>ppt_h</p:attrName>
                                        </p:attrNameLst>
                                      </p:cBhvr>
                                      <p:tavLst>
                                        <p:tav tm="0">
                                          <p:val>
                                            <p:strVal val="#ppt_h"/>
                                          </p:val>
                                        </p:tav>
                                        <p:tav tm="100000">
                                          <p:val>
                                            <p:strVal val="#ppt_h"/>
                                          </p:val>
                                        </p:tav>
                                      </p:tavLst>
                                    </p:anim>
                                    <p:anim calcmode="lin" valueType="num">
                                      <p:cBhvr>
                                        <p:cTn id="37" dur="500" fill="hold"/>
                                        <p:tgtEl>
                                          <p:spTgt spid="5122">
                                            <p:txEl>
                                              <p:pRg st="2" end="2"/>
                                            </p:txEl>
                                          </p:spTgt>
                                        </p:tgtEl>
                                        <p:attrNameLst>
                                          <p:attrName>ppt_x</p:attrName>
                                        </p:attrNameLst>
                                      </p:cBhvr>
                                      <p:tavLst>
                                        <p:tav tm="0">
                                          <p:val>
                                            <p:strVal val="#ppt_x-.2"/>
                                          </p:val>
                                        </p:tav>
                                        <p:tav tm="100000">
                                          <p:val>
                                            <p:strVal val="#ppt_x"/>
                                          </p:val>
                                        </p:tav>
                                      </p:tavLst>
                                    </p:anim>
                                    <p:anim calcmode="lin" valueType="num">
                                      <p:cBhvr>
                                        <p:cTn id="38" dur="500" fill="hold"/>
                                        <p:tgtEl>
                                          <p:spTgt spid="5122">
                                            <p:txEl>
                                              <p:pRg st="2" end="2"/>
                                            </p:txEl>
                                          </p:spTgt>
                                        </p:tgtEl>
                                        <p:attrNameLst>
                                          <p:attrName>ppt_y</p:attrName>
                                        </p:attrNameLst>
                                      </p:cBhvr>
                                      <p:tavLst>
                                        <p:tav tm="0">
                                          <p:val>
                                            <p:strVal val="#ppt_y"/>
                                          </p:val>
                                        </p:tav>
                                        <p:tav tm="100000">
                                          <p:val>
                                            <p:strVal val="#ppt_y"/>
                                          </p:val>
                                        </p:tav>
                                      </p:tavLst>
                                    </p:anim>
                                    <p:animEffect transition="in" filter="fade">
                                      <p:cBhvr>
                                        <p:cTn id="39" dur="500"/>
                                        <p:tgtEl>
                                          <p:spTgt spid="51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Рисунок 3"/>
          <p:cNvPicPr>
            <a:picLocks noChangeAspect="1"/>
          </p:cNvPicPr>
          <p:nvPr/>
        </p:nvPicPr>
        <p:blipFill>
          <a:blip r:embed="rId2"/>
          <a:stretch>
            <a:fillRect/>
          </a:stretch>
        </p:blipFill>
        <p:spPr>
          <a:xfrm>
            <a:off x="0" y="1136268"/>
            <a:ext cx="9144000" cy="5721731"/>
          </a:xfrm>
          <a:prstGeom prst="rect">
            <a:avLst/>
          </a:prstGeom>
        </p:spPr>
      </p:pic>
      <p:pic>
        <p:nvPicPr>
          <p:cNvPr id="5" name="Рисунок 4"/>
          <p:cNvPicPr>
            <a:picLocks noChangeAspect="1"/>
          </p:cNvPicPr>
          <p:nvPr/>
        </p:nvPicPr>
        <p:blipFill>
          <a:blip r:embed="rId3"/>
          <a:stretch>
            <a:fillRect/>
          </a:stretch>
        </p:blipFill>
        <p:spPr>
          <a:xfrm>
            <a:off x="0" y="-119512"/>
            <a:ext cx="9144000" cy="1255781"/>
          </a:xfrm>
          <a:prstGeom prst="rect">
            <a:avLst/>
          </a:prstGeom>
        </p:spPr>
      </p:pic>
    </p:spTree>
    <p:extLst>
      <p:ext uri="{BB962C8B-B14F-4D97-AF65-F5344CB8AC3E}">
        <p14:creationId xmlns:p14="http://schemas.microsoft.com/office/powerpoint/2010/main" val="243499622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C:\Users\Compaq\Desktop\1392111010_img_7452.jpg"/>
          <p:cNvPicPr>
            <a:picLocks noChangeAspect="1" noChangeArrowheads="1"/>
          </p:cNvPicPr>
          <p:nvPr/>
        </p:nvPicPr>
        <p:blipFill>
          <a:blip r:embed="rId2"/>
          <a:srcRect/>
          <a:stretch>
            <a:fillRect/>
          </a:stretch>
        </p:blipFill>
        <p:spPr bwMode="auto">
          <a:xfrm>
            <a:off x="0" y="572072"/>
            <a:ext cx="9144000" cy="6071638"/>
          </a:xfrm>
          <a:prstGeom prst="rect">
            <a:avLst/>
          </a:prstGeom>
          <a:noFill/>
        </p:spPr>
      </p:pic>
    </p:spTree>
    <p:extLst>
      <p:ext uri="{BB962C8B-B14F-4D97-AF65-F5344CB8AC3E}">
        <p14:creationId xmlns:p14="http://schemas.microsoft.com/office/powerpoint/2010/main" val="229020292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28625" y="343541"/>
            <a:ext cx="8715375" cy="6357937"/>
          </a:xfrm>
          <a:prstGeom prst="rect">
            <a:avLst/>
          </a:prstGeom>
        </p:spPr>
        <p:txBody>
          <a:bodyPr vert="horz" lIns="91440" tIns="45720" rIns="91440" bIns="45720" rtlCol="0" anchor="t">
            <a:normAutofit lnSpcReduction="1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buFont typeface="Arial" panose="020B0604020202020204" pitchFamily="34" charset="0"/>
              <a:buNone/>
            </a:pP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O‘zbekistonda</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mualliflar</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tomonidan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olib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borilgan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tadqiqotlar</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shuni ko‘rsatdiki, erkin, ma’rifatli va demokratik davlat fuqarolari quyidagi ijtimoiy sifatlarga ega bo‘lishi kerak:</a:t>
            </a:r>
            <a:endParaRPr lang="ru-RU" sz="2000" b="1" smtClean="0">
              <a:latin typeface="Times New Roman" panose="02020603050405020304" pitchFamily="18" charset="0"/>
              <a:cs typeface="Times New Roman" panose="02020603050405020304" pitchFamily="18" charset="0"/>
            </a:endParaRPr>
          </a:p>
          <a:p>
            <a:r>
              <a:rPr lang="uz-Cyrl-UZ" sz="2000" i="1" smtClean="0">
                <a:latin typeface="Times New Roman" panose="02020603050405020304" pitchFamily="18" charset="0"/>
                <a:cs typeface="Times New Roman" panose="02020603050405020304" pitchFamily="18" charset="0"/>
              </a:rPr>
              <a:t> </a:t>
            </a:r>
            <a:r>
              <a:rPr lang="en-US" sz="2000" b="1" i="1" smtClean="0">
                <a:latin typeface="Times New Roman" panose="02020603050405020304" pitchFamily="18" charset="0"/>
                <a:cs typeface="Times New Roman" panose="02020603050405020304" pitchFamily="18" charset="0"/>
              </a:rPr>
              <a:t>A</a:t>
            </a:r>
            <a:r>
              <a:rPr lang="uz-Cyrl-UZ" sz="2000" b="1" i="1" smtClean="0">
                <a:latin typeface="Times New Roman" panose="02020603050405020304" pitchFamily="18" charset="0"/>
                <a:cs typeface="Times New Roman" panose="02020603050405020304" pitchFamily="18" charset="0"/>
              </a:rPr>
              <a:t>q</a:t>
            </a:r>
            <a:r>
              <a:rPr lang="en-US" sz="2000" b="1" i="1" smtClean="0">
                <a:latin typeface="Times New Roman" panose="02020603050405020304" pitchFamily="18" charset="0"/>
                <a:cs typeface="Times New Roman" panose="02020603050405020304" pitchFamily="18" charset="0"/>
              </a:rPr>
              <a:t>lli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mustaqil fikr yurita oladigan;</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Odobli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millatimiz to‘plagan barcha fazilatlarga ega;</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Mehnatsevar </a:t>
            </a:r>
            <a:r>
              <a:rPr lang="en-US" sz="2000" b="1"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mehnat kishining ijti</a:t>
            </a:r>
            <a:r>
              <a:rPr lang="uz-Cyrl-UZ" sz="2000" smtClean="0">
                <a:latin typeface="Times New Roman" panose="02020603050405020304" pitchFamily="18" charset="0"/>
                <a:cs typeface="Times New Roman" panose="02020603050405020304" pitchFamily="18" charset="0"/>
              </a:rPr>
              <a:t>m</a:t>
            </a:r>
            <a:r>
              <a:rPr lang="en-US" sz="2000" smtClean="0">
                <a:latin typeface="Times New Roman" panose="02020603050405020304" pitchFamily="18" charset="0"/>
                <a:cs typeface="Times New Roman" panose="02020603050405020304" pitchFamily="18" charset="0"/>
              </a:rPr>
              <a:t>oiy ehtiyojiga</a:t>
            </a:r>
            <a:r>
              <a:rPr lang="uz-Cyrl-UZ" sz="2000" smtClean="0">
                <a:latin typeface="Times New Roman" panose="02020603050405020304" pitchFamily="18" charset="0"/>
                <a:cs typeface="Times New Roman" panose="02020603050405020304" pitchFamily="18" charset="0"/>
              </a:rPr>
              <a:t> a</a:t>
            </a:r>
            <a:r>
              <a:rPr lang="en-US" sz="2000" smtClean="0">
                <a:latin typeface="Times New Roman" panose="02020603050405020304" pitchFamily="18" charset="0"/>
                <a:cs typeface="Times New Roman" panose="02020603050405020304" pitchFamily="18" charset="0"/>
              </a:rPr>
              <a:t>ylanganli</a:t>
            </a:r>
            <a:r>
              <a:rPr lang="uz-Cyrl-UZ" sz="2000" smtClean="0">
                <a:latin typeface="Times New Roman" panose="02020603050405020304" pitchFamily="18" charset="0"/>
                <a:cs typeface="Times New Roman" panose="02020603050405020304" pitchFamily="18" charset="0"/>
              </a:rPr>
              <a:t>gi;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Bilimli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diniy, dunyoviy va fazoviy bilimlarni ko‘p va chuqur egallab olib, ularni hayotda qo‘llay olishi;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Sog‘lom</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jismoniy, ruxiy va ijtimoiy salomat;</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Milliy g‘ururga ega</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ajdodlarimizning moddiy va ma’naviy merosini egallab,   ular bilan faxrlanuvchi va ularni boyitishga xissa qo‘shuvchi;</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Vatanparvar</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Vatan uchun, halq uchun fidokorona mehnat qiluvchi, ularni muhofaza qila oluvchi va zarur bo‘lsa ular uchun jonini qurbon qiluvchi;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Insonparvar</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inson zotiga faqat yaxshiliklar ulovchi va ular uchun ezgu ishlar qiluvchi;</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Jasur va shijoatli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har bir ishga mardona kirishib, uni shijoat bilan oxiriga etkazuvchi.</a:t>
            </a:r>
            <a:endParaRPr lang="ru-RU" sz="2000" smtClean="0">
              <a:latin typeface="Times New Roman" panose="02020603050405020304" pitchFamily="18" charset="0"/>
              <a:cs typeface="Times New Roman" panose="02020603050405020304" pitchFamily="18" charset="0"/>
            </a:endParaRPr>
          </a:p>
          <a:p>
            <a:pPr>
              <a:buFont typeface="Arial" panose="020B0604020202020204" pitchFamily="34" charset="0"/>
              <a:buNone/>
            </a:pPr>
            <a:endParaRPr lang="ru-RU"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37080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Documents\Documents\Ассоциация Канцелярия\F.F.Akramov\Мустакилликка эришиш остонасида\Rasssm\d0b4d0b5d0bcd0bed0bad180d0b0d182d0b8d18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842963"/>
            <a:ext cx="356235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ый прямоугольник 4"/>
          <p:cNvSpPr/>
          <p:nvPr/>
        </p:nvSpPr>
        <p:spPr>
          <a:xfrm>
            <a:off x="395288" y="842963"/>
            <a:ext cx="4392612" cy="5681662"/>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indent="263525" fontAlgn="auto">
              <a:spcBef>
                <a:spcPts val="0"/>
              </a:spcBef>
              <a:spcAft>
                <a:spcPts val="0"/>
              </a:spcAft>
              <a:defRPr/>
            </a:pPr>
            <a:r>
              <a:rPr lang="en-US" sz="2400" dirty="0" err="1">
                <a:solidFill>
                  <a:srgbClr val="00B0F0"/>
                </a:solidFill>
              </a:rPr>
              <a:t>Jaxon</a:t>
            </a:r>
            <a:r>
              <a:rPr lang="en-US" sz="2400" dirty="0">
                <a:solidFill>
                  <a:srgbClr val="00B0F0"/>
                </a:solidFill>
              </a:rPr>
              <a:t> </a:t>
            </a:r>
            <a:r>
              <a:rPr lang="en-US" sz="2400" dirty="0" err="1">
                <a:solidFill>
                  <a:srgbClr val="00B0F0"/>
                </a:solidFill>
              </a:rPr>
              <a:t>axborot</a:t>
            </a:r>
            <a:r>
              <a:rPr lang="en-US" sz="2400" dirty="0">
                <a:solidFill>
                  <a:srgbClr val="00B0F0"/>
                </a:solidFill>
              </a:rPr>
              <a:t> </a:t>
            </a:r>
            <a:r>
              <a:rPr lang="en-US" sz="2400" dirty="0" err="1">
                <a:solidFill>
                  <a:srgbClr val="00B0F0"/>
                </a:solidFill>
              </a:rPr>
              <a:t>maydonining</a:t>
            </a:r>
            <a:r>
              <a:rPr lang="en-US" sz="2400" dirty="0">
                <a:solidFill>
                  <a:srgbClr val="00B0F0"/>
                </a:solidFill>
              </a:rPr>
              <a:t> </a:t>
            </a:r>
            <a:r>
              <a:rPr lang="en-US" sz="2400" dirty="0" err="1">
                <a:solidFill>
                  <a:srgbClr val="00B0F0"/>
                </a:solidFill>
              </a:rPr>
              <a:t>tobora</a:t>
            </a:r>
            <a:r>
              <a:rPr lang="en-US" sz="2400" dirty="0">
                <a:solidFill>
                  <a:srgbClr val="00B0F0"/>
                </a:solidFill>
              </a:rPr>
              <a:t> </a:t>
            </a:r>
            <a:r>
              <a:rPr lang="en-US" sz="2400" dirty="0" err="1">
                <a:solidFill>
                  <a:srgbClr val="00B0F0"/>
                </a:solidFill>
              </a:rPr>
              <a:t>kengayib</a:t>
            </a:r>
            <a:r>
              <a:rPr lang="en-US" sz="2400" dirty="0">
                <a:solidFill>
                  <a:srgbClr val="00B0F0"/>
                </a:solidFill>
              </a:rPr>
              <a:t> </a:t>
            </a:r>
            <a:r>
              <a:rPr lang="en-US" sz="2400" dirty="0" err="1">
                <a:solidFill>
                  <a:srgbClr val="00B0F0"/>
                </a:solidFill>
              </a:rPr>
              <a:t>borayotgan</a:t>
            </a:r>
            <a:r>
              <a:rPr lang="en-US" sz="2400" dirty="0">
                <a:solidFill>
                  <a:srgbClr val="00B0F0"/>
                </a:solidFill>
              </a:rPr>
              <a:t> </a:t>
            </a:r>
            <a:r>
              <a:rPr lang="en-US" sz="2400" dirty="0" err="1">
                <a:solidFill>
                  <a:srgbClr val="00B0F0"/>
                </a:solidFill>
              </a:rPr>
              <a:t>shunday</a:t>
            </a:r>
            <a:r>
              <a:rPr lang="en-US" sz="2400" dirty="0">
                <a:solidFill>
                  <a:srgbClr val="00B0F0"/>
                </a:solidFill>
              </a:rPr>
              <a:t> </a:t>
            </a:r>
            <a:r>
              <a:rPr lang="en-US" sz="2400" dirty="0" err="1">
                <a:solidFill>
                  <a:srgbClr val="00B0F0"/>
                </a:solidFill>
              </a:rPr>
              <a:t>bir</a:t>
            </a:r>
            <a:r>
              <a:rPr lang="en-US" sz="2400" dirty="0">
                <a:solidFill>
                  <a:srgbClr val="00B0F0"/>
                </a:solidFill>
              </a:rPr>
              <a:t> </a:t>
            </a:r>
            <a:r>
              <a:rPr lang="en-US" sz="2400" dirty="0" err="1">
                <a:solidFill>
                  <a:srgbClr val="00B0F0"/>
                </a:solidFill>
              </a:rPr>
              <a:t>sharoitda</a:t>
            </a:r>
            <a:r>
              <a:rPr lang="en-US" sz="2400" dirty="0">
                <a:solidFill>
                  <a:srgbClr val="00B0F0"/>
                </a:solidFill>
              </a:rPr>
              <a:t> </a:t>
            </a:r>
            <a:r>
              <a:rPr lang="en-US" sz="2400" dirty="0" err="1">
                <a:solidFill>
                  <a:srgbClr val="00B0F0"/>
                </a:solidFill>
              </a:rPr>
              <a:t>bolalarimizning</a:t>
            </a:r>
            <a:r>
              <a:rPr lang="en-US" sz="2400" dirty="0">
                <a:solidFill>
                  <a:srgbClr val="00B0F0"/>
                </a:solidFill>
              </a:rPr>
              <a:t> </a:t>
            </a:r>
            <a:r>
              <a:rPr lang="en-US" sz="2400" dirty="0" err="1">
                <a:solidFill>
                  <a:srgbClr val="00B0F0"/>
                </a:solidFill>
              </a:rPr>
              <a:t>ongini</a:t>
            </a:r>
            <a:r>
              <a:rPr lang="en-US" sz="2400" dirty="0">
                <a:solidFill>
                  <a:srgbClr val="00B0F0"/>
                </a:solidFill>
              </a:rPr>
              <a:t> </a:t>
            </a:r>
            <a:r>
              <a:rPr lang="en-US" sz="2400" dirty="0" err="1">
                <a:solidFill>
                  <a:srgbClr val="00B0F0"/>
                </a:solidFill>
              </a:rPr>
              <a:t>faqat</a:t>
            </a:r>
            <a:r>
              <a:rPr lang="en-US" sz="2400" dirty="0">
                <a:solidFill>
                  <a:srgbClr val="00B0F0"/>
                </a:solidFill>
              </a:rPr>
              <a:t> </a:t>
            </a:r>
            <a:r>
              <a:rPr lang="en-US" sz="2400" dirty="0" err="1">
                <a:solidFill>
                  <a:srgbClr val="00B0F0"/>
                </a:solidFill>
              </a:rPr>
              <a:t>urab-chirmab</a:t>
            </a:r>
            <a:r>
              <a:rPr lang="en-US" sz="2400" dirty="0">
                <a:solidFill>
                  <a:srgbClr val="00B0F0"/>
                </a:solidFill>
              </a:rPr>
              <a:t>, </a:t>
            </a:r>
            <a:r>
              <a:rPr lang="en-US" sz="2400" dirty="0" err="1">
                <a:solidFill>
                  <a:srgbClr val="00B0F0"/>
                </a:solidFill>
              </a:rPr>
              <a:t>uni</a:t>
            </a:r>
            <a:r>
              <a:rPr lang="en-US" sz="2400" dirty="0">
                <a:solidFill>
                  <a:srgbClr val="00B0F0"/>
                </a:solidFill>
              </a:rPr>
              <a:t> </a:t>
            </a:r>
            <a:r>
              <a:rPr lang="en-US" sz="2400" dirty="0" err="1">
                <a:solidFill>
                  <a:srgbClr val="00B0F0"/>
                </a:solidFill>
              </a:rPr>
              <a:t>uqima</a:t>
            </a:r>
            <a:r>
              <a:rPr lang="en-US" sz="2400" dirty="0">
                <a:solidFill>
                  <a:srgbClr val="00B0F0"/>
                </a:solidFill>
              </a:rPr>
              <a:t>, </a:t>
            </a:r>
            <a:r>
              <a:rPr lang="en-US" sz="2400" dirty="0" err="1">
                <a:solidFill>
                  <a:srgbClr val="00B0F0"/>
                </a:solidFill>
              </a:rPr>
              <a:t>buni</a:t>
            </a:r>
            <a:r>
              <a:rPr lang="en-US" sz="2400" dirty="0">
                <a:solidFill>
                  <a:srgbClr val="00B0F0"/>
                </a:solidFill>
              </a:rPr>
              <a:t> </a:t>
            </a:r>
            <a:r>
              <a:rPr lang="en-US" sz="2400" dirty="0" err="1">
                <a:solidFill>
                  <a:srgbClr val="00B0F0"/>
                </a:solidFill>
              </a:rPr>
              <a:t>kurma</a:t>
            </a:r>
            <a:r>
              <a:rPr lang="en-US" sz="2400" dirty="0">
                <a:solidFill>
                  <a:srgbClr val="00B0F0"/>
                </a:solidFill>
              </a:rPr>
              <a:t>, deb </a:t>
            </a:r>
            <a:r>
              <a:rPr lang="en-US" sz="2400" dirty="0" err="1">
                <a:solidFill>
                  <a:srgbClr val="00B0F0"/>
                </a:solidFill>
              </a:rPr>
              <a:t>bir</a:t>
            </a:r>
            <a:r>
              <a:rPr lang="en-US" sz="2400" dirty="0">
                <a:solidFill>
                  <a:srgbClr val="00B0F0"/>
                </a:solidFill>
              </a:rPr>
              <a:t> </a:t>
            </a:r>
            <a:r>
              <a:rPr lang="en-US" sz="2400" dirty="0" err="1">
                <a:solidFill>
                  <a:srgbClr val="00B0F0"/>
                </a:solidFill>
              </a:rPr>
              <a:t>tomonlama</a:t>
            </a:r>
            <a:r>
              <a:rPr lang="en-US" sz="2400" dirty="0">
                <a:solidFill>
                  <a:srgbClr val="00B0F0"/>
                </a:solidFill>
              </a:rPr>
              <a:t> </a:t>
            </a:r>
            <a:r>
              <a:rPr lang="en-US" sz="2400" dirty="0" err="1">
                <a:solidFill>
                  <a:srgbClr val="00B0F0"/>
                </a:solidFill>
              </a:rPr>
              <a:t>tarbiya</a:t>
            </a:r>
            <a:r>
              <a:rPr lang="en-US" sz="2400" dirty="0">
                <a:solidFill>
                  <a:srgbClr val="00B0F0"/>
                </a:solidFill>
              </a:rPr>
              <a:t> </a:t>
            </a:r>
            <a:r>
              <a:rPr lang="en-US" sz="2400" dirty="0" err="1">
                <a:solidFill>
                  <a:srgbClr val="00B0F0"/>
                </a:solidFill>
              </a:rPr>
              <a:t>berish</a:t>
            </a:r>
            <a:r>
              <a:rPr lang="en-US" sz="2400" dirty="0">
                <a:solidFill>
                  <a:srgbClr val="00B0F0"/>
                </a:solidFill>
              </a:rPr>
              <a:t>, </a:t>
            </a:r>
            <a:r>
              <a:rPr lang="en-US" sz="2400" dirty="0" err="1">
                <a:solidFill>
                  <a:srgbClr val="00B0F0"/>
                </a:solidFill>
              </a:rPr>
              <a:t>ularning</a:t>
            </a:r>
            <a:r>
              <a:rPr lang="en-US" sz="2400" dirty="0">
                <a:solidFill>
                  <a:srgbClr val="00B0F0"/>
                </a:solidFill>
              </a:rPr>
              <a:t> </a:t>
            </a:r>
            <a:r>
              <a:rPr lang="en-US" sz="2400" dirty="0" err="1">
                <a:solidFill>
                  <a:srgbClr val="00B0F0"/>
                </a:solidFill>
              </a:rPr>
              <a:t>atrofini</a:t>
            </a:r>
            <a:r>
              <a:rPr lang="en-US" sz="2400" dirty="0">
                <a:solidFill>
                  <a:srgbClr val="00B0F0"/>
                </a:solidFill>
              </a:rPr>
              <a:t> </a:t>
            </a:r>
            <a:r>
              <a:rPr lang="en-US" sz="2400" dirty="0" err="1">
                <a:solidFill>
                  <a:srgbClr val="00B0F0"/>
                </a:solidFill>
              </a:rPr>
              <a:t>temir</a:t>
            </a:r>
            <a:r>
              <a:rPr lang="en-US" sz="2400" dirty="0">
                <a:solidFill>
                  <a:srgbClr val="00B0F0"/>
                </a:solidFill>
              </a:rPr>
              <a:t> </a:t>
            </a:r>
            <a:r>
              <a:rPr lang="en-US" sz="2400" dirty="0" err="1">
                <a:solidFill>
                  <a:srgbClr val="00B0F0"/>
                </a:solidFill>
              </a:rPr>
              <a:t>devor</a:t>
            </a:r>
            <a:r>
              <a:rPr lang="en-US" sz="2400" dirty="0">
                <a:solidFill>
                  <a:srgbClr val="00B0F0"/>
                </a:solidFill>
              </a:rPr>
              <a:t> </a:t>
            </a:r>
            <a:r>
              <a:rPr lang="en-US" sz="2400" dirty="0" err="1">
                <a:solidFill>
                  <a:srgbClr val="00B0F0"/>
                </a:solidFill>
              </a:rPr>
              <a:t>bilan</a:t>
            </a:r>
            <a:r>
              <a:rPr lang="en-US" sz="2400" dirty="0">
                <a:solidFill>
                  <a:srgbClr val="00B0F0"/>
                </a:solidFill>
              </a:rPr>
              <a:t> </a:t>
            </a:r>
            <a:r>
              <a:rPr lang="en-US" sz="2400" dirty="0" err="1">
                <a:solidFill>
                  <a:srgbClr val="00B0F0"/>
                </a:solidFill>
              </a:rPr>
              <a:t>urab</a:t>
            </a:r>
            <a:r>
              <a:rPr lang="en-US" sz="2400" dirty="0">
                <a:solidFill>
                  <a:srgbClr val="00B0F0"/>
                </a:solidFill>
              </a:rPr>
              <a:t> </a:t>
            </a:r>
            <a:r>
              <a:rPr lang="en-US" sz="2400" dirty="0" err="1">
                <a:solidFill>
                  <a:srgbClr val="00B0F0"/>
                </a:solidFill>
              </a:rPr>
              <a:t>olish</a:t>
            </a:r>
            <a:r>
              <a:rPr lang="en-US" sz="2400" dirty="0">
                <a:solidFill>
                  <a:srgbClr val="00B0F0"/>
                </a:solidFill>
              </a:rPr>
              <a:t>, </a:t>
            </a:r>
            <a:r>
              <a:rPr lang="en-US" sz="2400" dirty="0" err="1">
                <a:solidFill>
                  <a:srgbClr val="00B0F0"/>
                </a:solidFill>
              </a:rPr>
              <a:t>xech</a:t>
            </a:r>
            <a:r>
              <a:rPr lang="en-US" sz="2400" dirty="0">
                <a:solidFill>
                  <a:srgbClr val="00B0F0"/>
                </a:solidFill>
              </a:rPr>
              <a:t> </a:t>
            </a:r>
            <a:r>
              <a:rPr lang="en-US" sz="2400" dirty="0" err="1">
                <a:solidFill>
                  <a:srgbClr val="00B0F0"/>
                </a:solidFill>
              </a:rPr>
              <a:t>shubxasiz</a:t>
            </a:r>
            <a:r>
              <a:rPr lang="en-US" sz="2400" dirty="0">
                <a:solidFill>
                  <a:srgbClr val="00B0F0"/>
                </a:solidFill>
              </a:rPr>
              <a:t>, </a:t>
            </a:r>
            <a:r>
              <a:rPr lang="en-US" sz="2400" dirty="0" err="1">
                <a:solidFill>
                  <a:srgbClr val="00B0F0"/>
                </a:solidFill>
              </a:rPr>
              <a:t>zamonning</a:t>
            </a:r>
            <a:r>
              <a:rPr lang="en-US" sz="2400" dirty="0">
                <a:solidFill>
                  <a:srgbClr val="00B0F0"/>
                </a:solidFill>
              </a:rPr>
              <a:t> </a:t>
            </a:r>
            <a:r>
              <a:rPr lang="en-US" sz="2400" dirty="0" err="1">
                <a:solidFill>
                  <a:srgbClr val="00B0F0"/>
                </a:solidFill>
              </a:rPr>
              <a:t>talabi</a:t>
            </a:r>
            <a:r>
              <a:rPr lang="en-US" sz="2400" dirty="0">
                <a:solidFill>
                  <a:srgbClr val="00B0F0"/>
                </a:solidFill>
              </a:rPr>
              <a:t> </a:t>
            </a:r>
            <a:r>
              <a:rPr lang="en-US" sz="2400" dirty="0" err="1">
                <a:solidFill>
                  <a:srgbClr val="00B0F0"/>
                </a:solidFill>
              </a:rPr>
              <a:t>xam</a:t>
            </a:r>
            <a:r>
              <a:rPr lang="en-US" sz="2400" dirty="0">
                <a:solidFill>
                  <a:srgbClr val="00B0F0"/>
                </a:solidFill>
              </a:rPr>
              <a:t>, </a:t>
            </a:r>
            <a:r>
              <a:rPr lang="en-US" sz="2400" dirty="0" err="1">
                <a:solidFill>
                  <a:srgbClr val="00B0F0"/>
                </a:solidFill>
              </a:rPr>
              <a:t>bizning</a:t>
            </a:r>
            <a:r>
              <a:rPr lang="en-US" sz="2400" dirty="0">
                <a:solidFill>
                  <a:srgbClr val="00B0F0"/>
                </a:solidFill>
              </a:rPr>
              <a:t> </a:t>
            </a:r>
            <a:r>
              <a:rPr lang="en-US" sz="2400" dirty="0" err="1">
                <a:solidFill>
                  <a:srgbClr val="00B0F0"/>
                </a:solidFill>
              </a:rPr>
              <a:t>ezgu</a:t>
            </a:r>
            <a:r>
              <a:rPr lang="en-US" sz="2400" dirty="0">
                <a:solidFill>
                  <a:srgbClr val="00B0F0"/>
                </a:solidFill>
              </a:rPr>
              <a:t> </a:t>
            </a:r>
            <a:r>
              <a:rPr lang="en-US" sz="2400" dirty="0" err="1">
                <a:solidFill>
                  <a:srgbClr val="00B0F0"/>
                </a:solidFill>
              </a:rPr>
              <a:t>maqsad</a:t>
            </a:r>
            <a:r>
              <a:rPr lang="en-US" sz="2400" dirty="0">
                <a:solidFill>
                  <a:srgbClr val="00B0F0"/>
                </a:solidFill>
              </a:rPr>
              <a:t> – </a:t>
            </a:r>
            <a:r>
              <a:rPr lang="en-US" sz="2400" dirty="0" err="1">
                <a:solidFill>
                  <a:srgbClr val="00B0F0"/>
                </a:solidFill>
              </a:rPr>
              <a:t>muddaolarimizga</a:t>
            </a:r>
            <a:r>
              <a:rPr lang="en-US" sz="2400" dirty="0">
                <a:solidFill>
                  <a:srgbClr val="00B0F0"/>
                </a:solidFill>
              </a:rPr>
              <a:t> </a:t>
            </a:r>
            <a:r>
              <a:rPr lang="en-US" sz="2400" dirty="0" err="1">
                <a:solidFill>
                  <a:srgbClr val="00B0F0"/>
                </a:solidFill>
              </a:rPr>
              <a:t>xam</a:t>
            </a:r>
            <a:r>
              <a:rPr lang="en-US" sz="2400" dirty="0">
                <a:solidFill>
                  <a:srgbClr val="00B0F0"/>
                </a:solidFill>
              </a:rPr>
              <a:t> </a:t>
            </a:r>
            <a:r>
              <a:rPr lang="en-US" sz="2400" dirty="0" err="1">
                <a:solidFill>
                  <a:srgbClr val="00B0F0"/>
                </a:solidFill>
              </a:rPr>
              <a:t>tugri</a:t>
            </a:r>
            <a:r>
              <a:rPr lang="en-US" sz="2400" dirty="0">
                <a:solidFill>
                  <a:srgbClr val="00B0F0"/>
                </a:solidFill>
              </a:rPr>
              <a:t> </a:t>
            </a:r>
            <a:r>
              <a:rPr lang="en-US" sz="2400" dirty="0" err="1">
                <a:solidFill>
                  <a:srgbClr val="00B0F0"/>
                </a:solidFill>
              </a:rPr>
              <a:t>kelmaydi</a:t>
            </a:r>
            <a:r>
              <a:rPr lang="en-US" sz="2400" dirty="0">
                <a:solidFill>
                  <a:srgbClr val="00B0F0"/>
                </a:solidFill>
              </a:rPr>
              <a:t>. </a:t>
            </a:r>
          </a:p>
        </p:txBody>
      </p:sp>
      <p:sp>
        <p:nvSpPr>
          <p:cNvPr id="6" name="Скругленный прямоугольник 5"/>
          <p:cNvSpPr/>
          <p:nvPr/>
        </p:nvSpPr>
        <p:spPr>
          <a:xfrm>
            <a:off x="5292725" y="4156075"/>
            <a:ext cx="3562350" cy="23685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indent="263525" fontAlgn="auto">
              <a:spcBef>
                <a:spcPts val="0"/>
              </a:spcBef>
              <a:spcAft>
                <a:spcPts val="0"/>
              </a:spcAft>
              <a:defRPr/>
            </a:pPr>
            <a:r>
              <a:rPr lang="en-US" sz="2000" dirty="0" err="1">
                <a:solidFill>
                  <a:srgbClr val="00B0F0"/>
                </a:solidFill>
              </a:rPr>
              <a:t>Nega</a:t>
            </a:r>
            <a:r>
              <a:rPr lang="en-US" sz="2000" dirty="0">
                <a:solidFill>
                  <a:srgbClr val="00B0F0"/>
                </a:solidFill>
              </a:rPr>
              <a:t> </a:t>
            </a:r>
            <a:r>
              <a:rPr lang="en-US" sz="2000" dirty="0" err="1">
                <a:solidFill>
                  <a:srgbClr val="00B0F0"/>
                </a:solidFill>
              </a:rPr>
              <a:t>deganda</a:t>
            </a:r>
            <a:r>
              <a:rPr lang="en-US" sz="2000" dirty="0">
                <a:solidFill>
                  <a:srgbClr val="00B0F0"/>
                </a:solidFill>
              </a:rPr>
              <a:t>, biz </a:t>
            </a:r>
            <a:r>
              <a:rPr lang="en-US" sz="2000" dirty="0" err="1">
                <a:solidFill>
                  <a:srgbClr val="00B0F0"/>
                </a:solidFill>
              </a:rPr>
              <a:t>yurtimizda</a:t>
            </a:r>
            <a:r>
              <a:rPr lang="en-US" sz="2000" dirty="0">
                <a:solidFill>
                  <a:srgbClr val="00B0F0"/>
                </a:solidFill>
              </a:rPr>
              <a:t> </a:t>
            </a:r>
            <a:r>
              <a:rPr lang="en-US" sz="2000" dirty="0" err="1">
                <a:solidFill>
                  <a:srgbClr val="00B0F0"/>
                </a:solidFill>
              </a:rPr>
              <a:t>ochiq</a:t>
            </a:r>
            <a:r>
              <a:rPr lang="en-US" sz="2000" dirty="0">
                <a:solidFill>
                  <a:srgbClr val="00B0F0"/>
                </a:solidFill>
              </a:rPr>
              <a:t> </a:t>
            </a:r>
            <a:r>
              <a:rPr lang="en-US" sz="2000" dirty="0" err="1">
                <a:solidFill>
                  <a:srgbClr val="00B0F0"/>
                </a:solidFill>
              </a:rPr>
              <a:t>va</a:t>
            </a:r>
            <a:r>
              <a:rPr lang="en-US" sz="2000" dirty="0">
                <a:solidFill>
                  <a:srgbClr val="00B0F0"/>
                </a:solidFill>
              </a:rPr>
              <a:t> </a:t>
            </a:r>
            <a:r>
              <a:rPr lang="en-US" sz="2000" dirty="0" err="1">
                <a:solidFill>
                  <a:srgbClr val="00B0F0"/>
                </a:solidFill>
              </a:rPr>
              <a:t>erkin</a:t>
            </a:r>
            <a:r>
              <a:rPr lang="en-US" sz="2000" dirty="0">
                <a:solidFill>
                  <a:srgbClr val="00B0F0"/>
                </a:solidFill>
              </a:rPr>
              <a:t> </a:t>
            </a:r>
            <a:r>
              <a:rPr lang="en-US" sz="2000" dirty="0" err="1">
                <a:solidFill>
                  <a:srgbClr val="00B0F0"/>
                </a:solidFill>
              </a:rPr>
              <a:t>demokratik</a:t>
            </a:r>
            <a:r>
              <a:rPr lang="en-US" sz="2000" dirty="0">
                <a:solidFill>
                  <a:srgbClr val="00B0F0"/>
                </a:solidFill>
              </a:rPr>
              <a:t> </a:t>
            </a:r>
            <a:r>
              <a:rPr lang="en-US" sz="2000" dirty="0" err="1">
                <a:solidFill>
                  <a:srgbClr val="00B0F0"/>
                </a:solidFill>
              </a:rPr>
              <a:t>jamiyat</a:t>
            </a:r>
            <a:r>
              <a:rPr lang="en-US" sz="2000" dirty="0">
                <a:solidFill>
                  <a:srgbClr val="00B0F0"/>
                </a:solidFill>
              </a:rPr>
              <a:t> </a:t>
            </a:r>
            <a:r>
              <a:rPr lang="en-US" sz="2000" dirty="0" err="1">
                <a:solidFill>
                  <a:srgbClr val="00B0F0"/>
                </a:solidFill>
              </a:rPr>
              <a:t>qurish</a:t>
            </a:r>
            <a:r>
              <a:rPr lang="en-US" sz="2000" dirty="0">
                <a:solidFill>
                  <a:srgbClr val="00B0F0"/>
                </a:solidFill>
              </a:rPr>
              <a:t> </a:t>
            </a:r>
            <a:r>
              <a:rPr lang="en-US" sz="2000" dirty="0" err="1">
                <a:solidFill>
                  <a:srgbClr val="00B0F0"/>
                </a:solidFill>
              </a:rPr>
              <a:t>vazifasini</a:t>
            </a:r>
            <a:r>
              <a:rPr lang="en-US" sz="2000" dirty="0">
                <a:solidFill>
                  <a:srgbClr val="00B0F0"/>
                </a:solidFill>
              </a:rPr>
              <a:t> </a:t>
            </a:r>
            <a:r>
              <a:rPr lang="en-US" sz="2000" dirty="0" err="1">
                <a:solidFill>
                  <a:srgbClr val="00B0F0"/>
                </a:solidFill>
              </a:rPr>
              <a:t>o’z</a:t>
            </a:r>
            <a:r>
              <a:rPr lang="en-US" sz="2000" dirty="0">
                <a:solidFill>
                  <a:srgbClr val="00B0F0"/>
                </a:solidFill>
              </a:rPr>
              <a:t> </a:t>
            </a:r>
            <a:r>
              <a:rPr lang="en-US" sz="2000" dirty="0" err="1">
                <a:solidFill>
                  <a:srgbClr val="00B0F0"/>
                </a:solidFill>
              </a:rPr>
              <a:t>oldimizga</a:t>
            </a:r>
            <a:r>
              <a:rPr lang="en-US" sz="2000" dirty="0">
                <a:solidFill>
                  <a:srgbClr val="00B0F0"/>
                </a:solidFill>
              </a:rPr>
              <a:t> </a:t>
            </a:r>
            <a:r>
              <a:rPr lang="en-US" sz="2000" dirty="0" err="1">
                <a:solidFill>
                  <a:srgbClr val="00B0F0"/>
                </a:solidFill>
              </a:rPr>
              <a:t>qat'iy</a:t>
            </a:r>
            <a:r>
              <a:rPr lang="en-US" sz="2000" dirty="0">
                <a:solidFill>
                  <a:srgbClr val="00B0F0"/>
                </a:solidFill>
              </a:rPr>
              <a:t> </a:t>
            </a:r>
            <a:r>
              <a:rPr lang="en-US" sz="2000" dirty="0" err="1">
                <a:solidFill>
                  <a:srgbClr val="00B0F0"/>
                </a:solidFill>
              </a:rPr>
              <a:t>maqsad</a:t>
            </a:r>
            <a:r>
              <a:rPr lang="en-US" sz="2000" dirty="0">
                <a:solidFill>
                  <a:srgbClr val="00B0F0"/>
                </a:solidFill>
              </a:rPr>
              <a:t> </a:t>
            </a:r>
            <a:r>
              <a:rPr lang="en-US" sz="2000" dirty="0" err="1">
                <a:solidFill>
                  <a:srgbClr val="00B0F0"/>
                </a:solidFill>
              </a:rPr>
              <a:t>qilib</a:t>
            </a:r>
            <a:r>
              <a:rPr lang="en-US" sz="2000" dirty="0">
                <a:solidFill>
                  <a:srgbClr val="00B0F0"/>
                </a:solidFill>
              </a:rPr>
              <a:t> </a:t>
            </a:r>
            <a:r>
              <a:rPr lang="en-US" sz="2000" dirty="0" err="1">
                <a:solidFill>
                  <a:srgbClr val="00B0F0"/>
                </a:solidFill>
              </a:rPr>
              <a:t>quyganmiz</a:t>
            </a:r>
            <a:r>
              <a:rPr lang="en-US" sz="2000" dirty="0">
                <a:solidFill>
                  <a:srgbClr val="00B0F0"/>
                </a:solidFill>
              </a:rPr>
              <a:t> </a:t>
            </a:r>
            <a:r>
              <a:rPr lang="en-US" sz="2000" dirty="0" err="1">
                <a:solidFill>
                  <a:srgbClr val="00B0F0"/>
                </a:solidFill>
              </a:rPr>
              <a:t>va</a:t>
            </a:r>
            <a:r>
              <a:rPr lang="en-US" sz="2000" dirty="0">
                <a:solidFill>
                  <a:srgbClr val="00B0F0"/>
                </a:solidFill>
              </a:rPr>
              <a:t> </a:t>
            </a:r>
            <a:r>
              <a:rPr lang="en-US" sz="2000" dirty="0" err="1">
                <a:solidFill>
                  <a:srgbClr val="00B0F0"/>
                </a:solidFill>
              </a:rPr>
              <a:t>bu</a:t>
            </a:r>
            <a:r>
              <a:rPr lang="en-US" sz="2000" dirty="0">
                <a:solidFill>
                  <a:srgbClr val="00B0F0"/>
                </a:solidFill>
              </a:rPr>
              <a:t> </a:t>
            </a:r>
            <a:r>
              <a:rPr lang="en-US" sz="2000" dirty="0" err="1">
                <a:solidFill>
                  <a:srgbClr val="00B0F0"/>
                </a:solidFill>
              </a:rPr>
              <a:t>yuldan</a:t>
            </a:r>
            <a:r>
              <a:rPr lang="en-US" sz="2000" dirty="0">
                <a:solidFill>
                  <a:srgbClr val="00B0F0"/>
                </a:solidFill>
              </a:rPr>
              <a:t> </a:t>
            </a:r>
            <a:r>
              <a:rPr lang="en-US" sz="2000" dirty="0" err="1">
                <a:solidFill>
                  <a:srgbClr val="00B0F0"/>
                </a:solidFill>
              </a:rPr>
              <a:t>xech</a:t>
            </a:r>
            <a:r>
              <a:rPr lang="en-US" sz="2000" dirty="0">
                <a:solidFill>
                  <a:srgbClr val="00B0F0"/>
                </a:solidFill>
              </a:rPr>
              <a:t> </a:t>
            </a:r>
            <a:r>
              <a:rPr lang="en-US" sz="2000" dirty="0" err="1">
                <a:solidFill>
                  <a:srgbClr val="00B0F0"/>
                </a:solidFill>
              </a:rPr>
              <a:t>qachon</a:t>
            </a:r>
            <a:r>
              <a:rPr lang="en-US" sz="2000" dirty="0">
                <a:solidFill>
                  <a:srgbClr val="00B0F0"/>
                </a:solidFill>
              </a:rPr>
              <a:t> </a:t>
            </a:r>
            <a:r>
              <a:rPr lang="en-US" sz="2000" dirty="0" err="1">
                <a:solidFill>
                  <a:srgbClr val="00B0F0"/>
                </a:solidFill>
              </a:rPr>
              <a:t>qaytmaymiz</a:t>
            </a:r>
            <a:r>
              <a:rPr lang="en-US" sz="2000" dirty="0">
                <a:solidFill>
                  <a:srgbClr val="00B0F0"/>
                </a:solidFill>
              </a:rPr>
              <a:t>.</a:t>
            </a:r>
          </a:p>
        </p:txBody>
      </p:sp>
    </p:spTree>
    <p:extLst>
      <p:ext uri="{BB962C8B-B14F-4D97-AF65-F5344CB8AC3E}">
        <p14:creationId xmlns:p14="http://schemas.microsoft.com/office/powerpoint/2010/main" val="2271247380"/>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55845" y="0"/>
            <a:ext cx="7192370" cy="6629957"/>
          </a:xfrm>
          <a:prstGeom prst="rect">
            <a:avLst/>
          </a:prstGeom>
        </p:spPr>
        <p:txBody>
          <a:bodyPr wrap="square">
            <a:spAutoFit/>
          </a:bodyPr>
          <a:lstStyle/>
          <a:p>
            <a:pPr indent="342900" algn="just">
              <a:lnSpc>
                <a:spcPct val="150000"/>
              </a:lnSpc>
              <a:spcAft>
                <a:spcPts val="0"/>
              </a:spcAft>
            </a:pPr>
            <a:r>
              <a:rPr lang="uz-Cyrl-UZ" sz="2600" dirty="0" smtClean="0">
                <a:solidFill>
                  <a:srgbClr val="FF0000"/>
                </a:solidFill>
                <a:effectLst/>
                <a:latin typeface="Times New Roman" panose="02020603050405020304" pitchFamily="18" charset="0"/>
                <a:ea typeface="Times New Roman" panose="02020603050405020304" pitchFamily="18" charset="0"/>
                <a:cs typeface="Times New Roman" panose="02020603050405020304" pitchFamily="18" charset="0"/>
              </a:rPr>
              <a:t>Hozirgi kunda inson hayotida, xususan, ta’lim jarayonini boshqarishda ham ma’lumotlar ombori (MB)da kerakli axborotlarni saqlash va undan oqilona foydalanish juda muhim rol o’ynaydi. Jamiyat taraqqiyotining qaysi jabhasiga nazar solmaylik o’zimizga kerakli ma’lumotlarni olish uchun, albatta, MBga murojaat qilishga majbur bo’lamiz. Demak, MBni tashkil qilish axborot almashuv texnologiyasining eng dolzarb hal qilinadigan muammolaridan biriga aylanib borayotgani davr taqozasi.</a:t>
            </a:r>
            <a:endParaRPr lang="ru-RU" sz="26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4604858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96538" y="216555"/>
            <a:ext cx="7629097" cy="6280374"/>
          </a:xfrm>
          <a:prstGeom prst="rect">
            <a:avLst/>
          </a:prstGeom>
        </p:spPr>
        <p:txBody>
          <a:bodyPr wrap="square">
            <a:spAutoFit/>
          </a:bodyPr>
          <a:lstStyle/>
          <a:p>
            <a:pPr indent="342900" algn="just">
              <a:lnSpc>
                <a:spcPct val="150000"/>
              </a:lnSpc>
              <a:spcAft>
                <a:spcPts val="0"/>
              </a:spcAft>
            </a:pPr>
            <a:r>
              <a:rPr lang="uz-Cyrl-UZ" dirty="0" smtClean="0">
                <a:solidFill>
                  <a:srgbClr val="00B0F0"/>
                </a:solidFill>
                <a:effectLst/>
                <a:latin typeface="Times New Roman" panose="02020603050405020304" pitchFamily="18" charset="0"/>
                <a:ea typeface="Times New Roman" panose="02020603050405020304" pitchFamily="18" charset="0"/>
                <a:cs typeface="Times New Roman" panose="02020603050405020304" pitchFamily="18" charset="0"/>
              </a:rPr>
              <a:t>MBni tashkil qilish, uni to’ldirish, nusxasini olish kabi vazifalarni bajarish uchun maxsus dastur ta’minoti bo’lishi lozim. Bunday dastur ta’minoti MBBT deyiladi. Mazkur tizimlar bir vaqtning o’zida bir necha foydalanuvchiga xizmat ko’rsata oladi, ya’ni ma’lumotlardan bir vaqtda bir necha kishining foydalanishi mumkin. Bunday MBBTlarni tashkil qilishda yuqori darajadagi dasturlash tillari: Clipper, Paradox, FoxProlar mavjud. Bunday MBBTlardan Windows muhitida ishlash imkoniyatiga ega Microsoft Works 3.0, yangi texnologiya asosida ishlay oladigan «klient – server»-SQL Windows Solo kabilarni keltirish mumkin. Ammo, bu tillarda ishlab chiqilgan MBBT juda qimmat bo’lgani uchun Microsoft firmasi Microsoft Offise tarkibida (juda qulay bo’lgan va birmuncha arzon) Microsoft Accessni ishlab chiqib amaliyotga tadbiq qildi. Microsoft Access dasturi Visual Basic dasturlash muhitida ijro qilingan. Microsoft Accessning yana bir qo’shimcha qulayligi shundaki, bu dastur Microsoft Excel, Microsoft Word va boshqa dasturlar bilan integrasiyalangan. Shuning uchun ham u yoki bu dasturdagi ma’lumotlarni import yoki eksport qilish imkoni mavjud.</a:t>
            </a:r>
            <a:endParaRPr lang="ru-RU" sz="1400" dirty="0">
              <a:solidFill>
                <a:srgbClr val="00B0F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606909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392070" y="0"/>
            <a:ext cx="7478973" cy="6700809"/>
          </a:xfrm>
          <a:prstGeom prst="rect">
            <a:avLst/>
          </a:prstGeom>
        </p:spPr>
        <p:txBody>
          <a:bodyPr wrap="square">
            <a:spAutoFit/>
          </a:bodyPr>
          <a:lstStyle/>
          <a:p>
            <a:pPr indent="342900" algn="just">
              <a:lnSpc>
                <a:spcPct val="150000"/>
              </a:lnSpc>
              <a:spcAft>
                <a:spcPts val="0"/>
              </a:spcAft>
            </a:pPr>
            <a:r>
              <a:rPr lang="uz-Cyrl-UZ"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Ma'lumotlar </a:t>
            </a:r>
            <a:r>
              <a:rPr lang="en-US"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a:t>
            </a:r>
            <a:r>
              <a:rPr lang="uz-Cyrl-UZ"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azasi — markazlashtirilgan ma'lumotlar ombori. Keng ma’noda Ma’lumotlar ombori (MO) deganda real dunyoning konkret ob’ektlari xaqidagi ma’lumotlar to’plamini tushirish mumkin. Lekin ma’lumotlar hajmi oshib borishi bilan bu masalalarni hal etish murakkablashadi. Yuzaga kelgan muommo ob’ekt va ma’lumotlarni strukturalash, ya’ni tizimga solish yo’li bilan xal qilinadi. </a:t>
            </a:r>
            <a:r>
              <a:rPr lang="uz-Cyrl-UZ" sz="1600" i="1"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Ob’ekt</a:t>
            </a:r>
            <a:r>
              <a:rPr lang="uz-Cyrl-UZ"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-bu mavjud va farqlanishi mumkin bo’lgan narsadir. Ob’ektlarga tegishli bir qator ma’lumotlar borki, ularning to’plami MO bo’la oladi. Masalan, xar bir akademik-lisey yoki kasb-xunar kolleji-bu ob’ektlar bo’lsa, ulardagi o’quvchilar haqidagi ma’lumotlar to’plami MOga misol bo’la oladi. Har qanday jiddiy MOning yaratilishi uning loyixasini tuzishdan boshlanadi. MO loyihalovchisining asosiy vazifasi ob’ektlar va ularni tavsiflovchi parametrlarni tanlash, ma’lumotlar orasidagi ma’lumotlarni o’rnatishdan iborat.</a:t>
            </a:r>
            <a:endParaRPr lang="ru-RU" sz="16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50000"/>
              </a:lnSpc>
              <a:spcAft>
                <a:spcPts val="0"/>
              </a:spcAft>
            </a:pPr>
            <a:r>
              <a:rPr lang="uz-Cyrl-UZ"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MOni yaratish jarayonida, foydalanuvchi ma’lumotlarni turli belgilar bo’yicha tartiblashga va belgilarning turli birikmalari buyicha zarur ma’lumotlarni (tanlanmani) tez topish uchun imkoniyatlar yaratilishiga xarakat qiladi. Bu ishlarni ma’lumotlar strukturalangan (tuzilmalangan) bo’lgandagina bajarish mumkin.</a:t>
            </a:r>
            <a:endParaRPr lang="ru-RU" sz="1600" dirty="0" smtClean="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a:p>
            <a:pPr indent="342900" algn="just">
              <a:lnSpc>
                <a:spcPct val="150000"/>
              </a:lnSpc>
              <a:spcAft>
                <a:spcPts val="0"/>
              </a:spcAft>
            </a:pPr>
            <a:r>
              <a:rPr lang="uz-Cyrl-UZ" sz="1600" dirty="0" smtClean="0">
                <a:solidFill>
                  <a:srgbClr val="00B050"/>
                </a:solidFill>
                <a:effectLst/>
                <a:latin typeface="Times New Roman" panose="02020603050405020304" pitchFamily="18" charset="0"/>
                <a:ea typeface="Times New Roman" panose="02020603050405020304" pitchFamily="18" charset="0"/>
                <a:cs typeface="Times New Roman" panose="02020603050405020304" pitchFamily="18" charset="0"/>
              </a:rPr>
              <a:t>Strukturalash-bu ob’ektlar va ma’lumotlarning o’zaro bog’lanishi tasvirlash usullari haqidagi kelishuvni kiritishdir.</a:t>
            </a:r>
            <a:endParaRPr lang="ru-RU" sz="1600" dirty="0">
              <a:solidFill>
                <a:srgbClr val="00B050"/>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2838248067"/>
      </p:ext>
    </p:extLst>
  </p:cSld>
  <p:clrMapOvr>
    <a:masterClrMapping/>
  </p:clrMapOvr>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65</TotalTime>
  <Words>1312</Words>
  <Application>Microsoft Office PowerPoint</Application>
  <PresentationFormat>Экран (4:3)</PresentationFormat>
  <Paragraphs>112</Paragraphs>
  <Slides>17</Slides>
  <Notes>0</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17</vt:i4>
      </vt:variant>
    </vt:vector>
  </HeadingPairs>
  <TitlesOfParts>
    <vt:vector size="25" baseType="lpstr">
      <vt:lpstr>Arial</vt:lpstr>
      <vt:lpstr>Calibri</vt:lpstr>
      <vt:lpstr>Century Gothic</vt:lpstr>
      <vt:lpstr>Symbol</vt:lpstr>
      <vt:lpstr>Times New Roman</vt:lpstr>
      <vt:lpstr>Wingdings 3</vt:lpstr>
      <vt:lpstr>Легкий дым</vt:lpstr>
      <vt:lpstr>Точечный рисунок</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Muxriddin</dc:creator>
  <cp:lastModifiedBy>Class</cp:lastModifiedBy>
  <cp:revision>8</cp:revision>
  <dcterms:created xsi:type="dcterms:W3CDTF">2015-05-21T06:40:34Z</dcterms:created>
  <dcterms:modified xsi:type="dcterms:W3CDTF">2016-04-30T09:35:08Z</dcterms:modified>
</cp:coreProperties>
</file>